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4" r:id="rId4"/>
    <p:sldId id="262" r:id="rId5"/>
    <p:sldId id="263" r:id="rId6"/>
    <p:sldId id="258" r:id="rId7"/>
    <p:sldId id="259" r:id="rId8"/>
    <p:sldId id="260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2" y="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800"/>
              <a:t>Stopping Voltage vs Frequency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backward val="5.5"/>
            <c:dispRSqr val="0"/>
            <c:dispEq val="0"/>
          </c:trendline>
          <c:xVal>
            <c:numRef>
              <c:f>Sheet1!$B$1:$B$4</c:f>
              <c:numCache>
                <c:formatCode>General</c:formatCode>
                <c:ptCount val="4"/>
                <c:pt idx="0">
                  <c:v>5.49</c:v>
                </c:pt>
                <c:pt idx="1">
                  <c:v>6.88</c:v>
                </c:pt>
                <c:pt idx="2">
                  <c:v>8.2100000000000009</c:v>
                </c:pt>
                <c:pt idx="3">
                  <c:v>11.8</c:v>
                </c:pt>
              </c:numCache>
            </c:numRef>
          </c:xVal>
          <c:yVal>
            <c:numRef>
              <c:f>Sheet1!$C$1:$C$4</c:f>
              <c:numCache>
                <c:formatCode>General</c:formatCode>
                <c:ptCount val="4"/>
                <c:pt idx="0">
                  <c:v>0.1</c:v>
                </c:pt>
                <c:pt idx="1">
                  <c:v>0.7</c:v>
                </c:pt>
                <c:pt idx="2">
                  <c:v>1.3</c:v>
                </c:pt>
                <c:pt idx="3">
                  <c:v>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D3-4A44-AE78-0DFBD719A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023808"/>
        <c:axId val="70026368"/>
      </c:scatterChart>
      <c:valAx>
        <c:axId val="700238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400"/>
                  <a:t>Frequency (x 10</a:t>
                </a:r>
                <a:r>
                  <a:rPr lang="en-CA" sz="2400" baseline="30000"/>
                  <a:t>14</a:t>
                </a:r>
                <a:r>
                  <a:rPr lang="en-CA" sz="2400" baseline="0"/>
                  <a:t> Hz)</a:t>
                </a:r>
                <a:endParaRPr lang="en-CA" sz="2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6368"/>
        <c:crosses val="autoZero"/>
        <c:crossBetween val="midCat"/>
      </c:valAx>
      <c:valAx>
        <c:axId val="70026368"/>
        <c:scaling>
          <c:orientation val="minMax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400"/>
                  <a:t>Stopping 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3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9867-EB6A-4B37-A16C-E6C39C5B2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DFACE-9D13-480E-91DA-3EEF08308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15D7-C668-4F16-9098-105B2FA1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38C5-B47F-4D33-AFDE-F8C78959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1A3E7-E4F1-4712-BBEF-CF49ED20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F408-244C-4106-9268-2F5FA175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23B98-28D4-40D0-A8AB-C6DC89DA2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0C2F-3D45-4D4C-9727-CB9F692C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88B7-F8AC-4463-BC2E-8F454CAB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75079-2C71-44A5-8B83-E980487D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A5B83-C466-41C4-AF2A-21B6DF160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F8FF4-D014-4D9F-AF97-17537E7BE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DB59E-1EEB-436E-8EDA-162367D5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72AE-FC16-48B6-B0B7-AFA64A72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F707-EF16-40D9-BE7F-4CBADF4D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0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C9B0CF-8488-4C4A-AA5B-3C2E0D2E6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6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D940-154B-4B72-8EB2-4E8CD7D0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8B9C-67AC-42A0-A2AD-862FDC51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2E399-429B-422F-833A-D6925F44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616C-8322-4DA8-A91D-25205DD7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2818-4D60-4E71-A184-ADB86B45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E0C0-879B-430A-8ACC-6EB775AD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85C08-1E09-412F-B227-8CDBD0CD0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B670-B6CE-49EA-847E-19C03346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F316-7782-4925-877D-C1D3B0D7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B34C-063D-48D9-814D-B866D4FC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3B90-9417-472A-8A24-7957E0AF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A89B-0783-4825-A682-579294D67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90247-1776-4A25-953B-5FC9C9EAA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E9E8E-1703-4F63-A8B0-4E4946D9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19A8D-C589-4223-BC89-26E7306F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3900B-6E55-45ED-8F4F-8AE287DD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9B3D-73B7-466B-8F1C-F819DE35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771B-F43C-4394-98FC-7F61ADEE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6E742-3919-426E-B7E9-6C162AD6E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7388D-E814-41D3-8CFC-7110391A5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2467A-BFA9-4E72-A47F-F3EA17C2E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B1A13-0C60-4FDE-99D9-229B89E6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98604-BCB1-4C33-ABFC-0534E16B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21E46-CC32-41AA-AB87-575F2976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A185-F7D4-48BD-8F86-590CB844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4DADE-0034-4DB7-973F-5D8F6343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93814-198A-4266-B46A-8BA7C4B0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5A0F8-3159-4401-A35B-EB7AA39C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2645A-773B-4C3A-8B66-79495CB3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576FC-62BA-45F7-9D13-8C15CDCE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4900-F528-48F2-B14B-8C3B4F76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7BF-7649-4294-9793-23F2E25E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E66FC-5DBA-42A7-A78E-ECE13A0E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2981B-4491-413D-8045-9C4401A7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91B5-EEBF-4283-A923-0AB6F55A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8FC5E-5D1D-419B-8239-4B1ABB83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DFB46-D9C0-4A42-8374-2C42B4C2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EBD7-23AC-4EE7-82B7-0E9126D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15EB-1042-4B87-86EB-3F687A5F2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E7299-C315-4637-AEB7-536A799E9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14D20-66AE-4FCE-A935-F2F7E0D4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B3C8-CFB3-452C-89AE-5D6FF4A2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37546-B2DC-4957-A669-6F311C30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967C-54FD-402C-B679-E9CE146B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611B-48C6-4A04-8809-E6B0AB3DD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A6977-9120-4A7C-A03E-12F96C9A2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9378-F3F5-4BC7-9BE4-A3496C489CA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3C65E-BC26-4D0E-BD66-9FD520D63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B523-0A04-48F1-8B64-45A8B521C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9E8A-8FED-4FC2-9025-BECDDC55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het.colorado.edu/en/simulation/photoelectri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21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15061"/>
            <a:ext cx="5410200" cy="914399"/>
          </a:xfrm>
        </p:spPr>
        <p:txBody>
          <a:bodyPr>
            <a:normAutofit/>
          </a:bodyPr>
          <a:lstStyle/>
          <a:p>
            <a:r>
              <a:rPr lang="en-US" dirty="0"/>
              <a:t>Stopping Voltage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4" y="0"/>
            <a:ext cx="9157063" cy="62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52400"/>
            <a:ext cx="8486774" cy="6035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Each dynode is set at 100 V higher potential difference.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 incoming photon with a wavelength of 465 nm strikes a photosensitive material with a work function of 1.80 x 10</a:t>
            </a:r>
            <a:r>
              <a:rPr lang="en-US" sz="2800" baseline="30000" dirty="0"/>
              <a:t>-19</a:t>
            </a:r>
            <a:r>
              <a:rPr lang="en-US" sz="2800" dirty="0"/>
              <a:t> J.  An electron is emitted and travels into a photomultiplier tube with 10 dynodes.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is the kinetic energy of the original photoelectron?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much energy does each electron gain as it crosses each dynode?</a:t>
            </a:r>
          </a:p>
        </p:txBody>
      </p:sp>
    </p:spTree>
    <p:extLst>
      <p:ext uri="{BB962C8B-B14F-4D97-AF65-F5344CB8AC3E}">
        <p14:creationId xmlns:p14="http://schemas.microsoft.com/office/powerpoint/2010/main" val="401567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Page 259 #15 - 30</a:t>
            </a:r>
          </a:p>
        </p:txBody>
      </p:sp>
    </p:spTree>
    <p:extLst>
      <p:ext uri="{BB962C8B-B14F-4D97-AF65-F5344CB8AC3E}">
        <p14:creationId xmlns:p14="http://schemas.microsoft.com/office/powerpoint/2010/main" val="364524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Stopping Voltage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038600"/>
          </a:xfrm>
        </p:spPr>
        <p:txBody>
          <a:bodyPr/>
          <a:lstStyle/>
          <a:p>
            <a:r>
              <a:rPr lang="en-US" altLang="zh-TW" sz="2800" dirty="0">
                <a:ea typeface="新細明體" pitchFamily="18" charset="-120"/>
              </a:rPr>
              <a:t>Velocity of electrons can be determined by applying a voltage and bringing the electrons to a stop.</a:t>
            </a:r>
          </a:p>
          <a:p>
            <a:endParaRPr lang="zh-TW" altLang="en-US" sz="2800" dirty="0">
              <a:ea typeface="新細明體" pitchFamily="18" charset="-120"/>
            </a:endParaRP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1347485"/>
              </p:ext>
            </p:extLst>
          </p:nvPr>
        </p:nvGraphicFramePr>
        <p:xfrm>
          <a:off x="1981200" y="3200400"/>
          <a:ext cx="541020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838080" imgH="241200" progId="Equation.DSMT4">
                  <p:embed/>
                </p:oleObj>
              </mc:Choice>
              <mc:Fallback>
                <p:oleObj name="Equation" r:id="rId3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541020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1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23837"/>
            <a:ext cx="72104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400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r>
              <a:rPr lang="en-US" sz="2800" dirty="0"/>
              <a:t>A photoelectron is ejected with 4.5 eV of energy.  Determine the voltage required to bring the electron to a stop.</a:t>
            </a:r>
          </a:p>
        </p:txBody>
      </p:sp>
    </p:spTree>
    <p:extLst>
      <p:ext uri="{BB962C8B-B14F-4D97-AF65-F5344CB8AC3E}">
        <p14:creationId xmlns:p14="http://schemas.microsoft.com/office/powerpoint/2010/main" val="348658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40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>
            <a:normAutofit/>
          </a:bodyPr>
          <a:lstStyle/>
          <a:p>
            <a:r>
              <a:rPr lang="en-US" sz="2800" dirty="0"/>
              <a:t>Light with a wavelength of 450 nm strikes a metal surface with a work function of 1.9 eV.  Determine the energy of the photoelectron.</a:t>
            </a:r>
          </a:p>
          <a:p>
            <a:r>
              <a:rPr lang="en-US" sz="2800" dirty="0"/>
              <a:t>What is the required stopping voltage?</a:t>
            </a:r>
          </a:p>
        </p:txBody>
      </p:sp>
    </p:spTree>
    <p:extLst>
      <p:ext uri="{BB962C8B-B14F-4D97-AF65-F5344CB8AC3E}">
        <p14:creationId xmlns:p14="http://schemas.microsoft.com/office/powerpoint/2010/main" val="32403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254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3400" dirty="0">
                <a:ea typeface="新細明體" pitchFamily="18" charset="-120"/>
              </a:rPr>
              <a:t>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95400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新細明體" pitchFamily="18" charset="-120"/>
              </a:rPr>
              <a:t>In a photoelectric cell the minimum voltage required to reduce current through the cell to zero is 3.0 V.  What it he maximum velocity of the electrons ejected from the photoelectric cell?</a:t>
            </a:r>
          </a:p>
        </p:txBody>
      </p:sp>
    </p:spTree>
    <p:extLst>
      <p:ext uri="{BB962C8B-B14F-4D97-AF65-F5344CB8AC3E}">
        <p14:creationId xmlns:p14="http://schemas.microsoft.com/office/powerpoint/2010/main" val="29790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686800" cy="2362200"/>
          </a:xfrm>
        </p:spPr>
        <p:txBody>
          <a:bodyPr/>
          <a:lstStyle/>
          <a:p>
            <a:r>
              <a:rPr lang="en-US" sz="2800" dirty="0"/>
              <a:t>In a photoelectric experiment using Cesium, Madison gathered the following data:</a:t>
            </a:r>
          </a:p>
        </p:txBody>
      </p:sp>
      <p:graphicFrame>
        <p:nvGraphicFramePr>
          <p:cNvPr id="27675" name="Group 27"/>
          <p:cNvGraphicFramePr>
            <a:graphicFrameLocks noGrp="1"/>
          </p:cNvGraphicFramePr>
          <p:nvPr>
            <p:ph sz="half" idx="2"/>
          </p:nvPr>
        </p:nvGraphicFramePr>
        <p:xfrm>
          <a:off x="685800" y="1600200"/>
          <a:ext cx="4038600" cy="4565968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Stopping Voltage (V)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of light (Hz)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5.49 x 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6.88 x 10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8.21 x 10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1.18 x 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4800600" y="1447800"/>
            <a:ext cx="41148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Graph the stopping Voltage </a:t>
            </a:r>
            <a:r>
              <a:rPr lang="en-US" sz="2800" dirty="0" err="1"/>
              <a:t>vs</a:t>
            </a:r>
            <a:r>
              <a:rPr lang="en-US" sz="2800" dirty="0"/>
              <a:t> frequency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Use the graph to determine the threshold frequency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Use the graph to determine Planck’s 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Determine the work function of Cesium</a:t>
            </a:r>
          </a:p>
        </p:txBody>
      </p:sp>
    </p:spTree>
    <p:extLst>
      <p:ext uri="{BB962C8B-B14F-4D97-AF65-F5344CB8AC3E}">
        <p14:creationId xmlns:p14="http://schemas.microsoft.com/office/powerpoint/2010/main" val="17275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091159"/>
              </p:ext>
            </p:extLst>
          </p:nvPr>
        </p:nvGraphicFramePr>
        <p:xfrm>
          <a:off x="107504" y="332656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37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400" dirty="0"/>
              <a:t>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295400"/>
            <a:ext cx="6124574" cy="5394960"/>
          </a:xfrm>
        </p:spPr>
        <p:txBody>
          <a:bodyPr>
            <a:noAutofit/>
          </a:bodyPr>
          <a:lstStyle/>
          <a:p>
            <a:r>
              <a:rPr lang="en-US" sz="2800" dirty="0"/>
              <a:t>Night vision goggles make use of the Photoelectric Effect and potential differences inside vacuum tubes (called Dynodes) that serves as an electron multiplier through the process of secondary emission. A photon strikes a photocathode and release an electron.  The electron is accelerated across a number of Dynodes each with a higher potential difference.  As the electron strikes the next dynode, because of its increased energy, it causes more electrons to be released. The result is a cascade of electrons.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474479"/>
            <a:ext cx="2616926" cy="18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4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363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Theme</vt:lpstr>
      <vt:lpstr>Equation</vt:lpstr>
      <vt:lpstr>Stopping Voltage</vt:lpstr>
      <vt:lpstr>Stopping Voltage</vt:lpstr>
      <vt:lpstr>PowerPoint Presentation</vt:lpstr>
      <vt:lpstr>Example</vt:lpstr>
      <vt:lpstr>Example</vt:lpstr>
      <vt:lpstr>Example</vt:lpstr>
      <vt:lpstr>PowerPoint Presentation</vt:lpstr>
      <vt:lpstr>PowerPoint Presentation</vt:lpstr>
      <vt:lpstr>Example</vt:lpstr>
      <vt:lpstr>PowerPoint Presentation</vt:lpstr>
      <vt:lpstr>PowerPoint Presentation</vt:lpstr>
      <vt:lpstr>Homework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Stopping Voltage</dc:title>
  <dc:creator>EPSB</dc:creator>
  <cp:lastModifiedBy>Ian Doktor</cp:lastModifiedBy>
  <cp:revision>11</cp:revision>
  <dcterms:created xsi:type="dcterms:W3CDTF">2014-03-31T17:54:34Z</dcterms:created>
  <dcterms:modified xsi:type="dcterms:W3CDTF">2018-04-12T20:15:56Z</dcterms:modified>
</cp:coreProperties>
</file>