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6"/>
  </p:notesMasterIdLst>
  <p:sldIdLst>
    <p:sldId id="256" r:id="rId2"/>
    <p:sldId id="257" r:id="rId3"/>
    <p:sldId id="258" r:id="rId4"/>
    <p:sldId id="259" r:id="rId5"/>
    <p:sldId id="260" r:id="rId6"/>
    <p:sldId id="264" r:id="rId7"/>
    <p:sldId id="272" r:id="rId8"/>
    <p:sldId id="265" r:id="rId9"/>
    <p:sldId id="266" r:id="rId10"/>
    <p:sldId id="267" r:id="rId11"/>
    <p:sldId id="268" r:id="rId12"/>
    <p:sldId id="269" r:id="rId13"/>
    <p:sldId id="270" r:id="rId14"/>
    <p:sldId id="263"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573" autoAdjust="0"/>
    <p:restoredTop sz="86383" autoAdjust="0"/>
  </p:normalViewPr>
  <p:slideViewPr>
    <p:cSldViewPr>
      <p:cViewPr varScale="1">
        <p:scale>
          <a:sx n="116" d="100"/>
          <a:sy n="116" d="100"/>
        </p:scale>
        <p:origin x="1356" y="114"/>
      </p:cViewPr>
      <p:guideLst>
        <p:guide orient="horz" pos="2160"/>
        <p:guide pos="2880"/>
      </p:guideLst>
    </p:cSldViewPr>
  </p:slideViewPr>
  <p:outlineViewPr>
    <p:cViewPr>
      <p:scale>
        <a:sx n="33" d="100"/>
        <a:sy n="33" d="100"/>
      </p:scale>
      <p:origin x="24" y="72"/>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image" Target="../media/image2.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image" Target="../media/image8.wmf"/><Relationship Id="rId1" Type="http://schemas.openxmlformats.org/officeDocument/2006/relationships/image" Target="../media/image7.wmf"/><Relationship Id="rId4" Type="http://schemas.openxmlformats.org/officeDocument/2006/relationships/image" Target="../media/image10.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A6DEC67-4BD0-4DE4-82C6-6CC8DACD0AF6}" type="datetimeFigureOut">
              <a:rPr lang="en-US" smtClean="0"/>
              <a:t>4/12/2018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D8BB6C3-A005-4305-BF07-504493AE5876}" type="slidenum">
              <a:rPr lang="en-US" smtClean="0"/>
              <a:t>‹#›</a:t>
            </a:fld>
            <a:endParaRPr lang="en-US"/>
          </a:p>
        </p:txBody>
      </p:sp>
    </p:spTree>
    <p:extLst>
      <p:ext uri="{BB962C8B-B14F-4D97-AF65-F5344CB8AC3E}">
        <p14:creationId xmlns:p14="http://schemas.microsoft.com/office/powerpoint/2010/main" val="4322560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D8BB6C3-A005-4305-BF07-504493AE5876}" type="slidenum">
              <a:rPr lang="en-US" smtClean="0"/>
              <a:t>4</a:t>
            </a:fld>
            <a:endParaRPr lang="en-US"/>
          </a:p>
        </p:txBody>
      </p:sp>
    </p:spTree>
    <p:extLst>
      <p:ext uri="{BB962C8B-B14F-4D97-AF65-F5344CB8AC3E}">
        <p14:creationId xmlns:p14="http://schemas.microsoft.com/office/powerpoint/2010/main" val="2678163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A6817F-0881-42A0-A812-F1B53E1F4191}" type="datetimeFigureOut">
              <a:rPr lang="en-US" smtClean="0"/>
              <a:t>4/12/2018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B86BD7-2D97-41AD-8240-DE1CE1B716D3}" type="slidenum">
              <a:rPr lang="en-US" smtClean="0"/>
              <a:t>‹#›</a:t>
            </a:fld>
            <a:endParaRPr lang="en-US"/>
          </a:p>
        </p:txBody>
      </p:sp>
    </p:spTree>
    <p:extLst>
      <p:ext uri="{BB962C8B-B14F-4D97-AF65-F5344CB8AC3E}">
        <p14:creationId xmlns:p14="http://schemas.microsoft.com/office/powerpoint/2010/main" val="25021915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CD0A7C2-3367-4E7A-8489-35A371E1A1E3}" type="datetimeFigureOut">
              <a:rPr lang="en-US" smtClean="0"/>
              <a:t>4/12/2018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23D818-9E04-4C02-B0B0-4459ECD38DAB}" type="slidenum">
              <a:rPr lang="en-US" smtClean="0"/>
              <a:t>‹#›</a:t>
            </a:fld>
            <a:endParaRPr lang="en-US"/>
          </a:p>
        </p:txBody>
      </p:sp>
    </p:spTree>
    <p:extLst>
      <p:ext uri="{BB962C8B-B14F-4D97-AF65-F5344CB8AC3E}">
        <p14:creationId xmlns:p14="http://schemas.microsoft.com/office/powerpoint/2010/main" val="36163986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CD0A7C2-3367-4E7A-8489-35A371E1A1E3}" type="datetimeFigureOut">
              <a:rPr lang="en-US" smtClean="0"/>
              <a:t>4/12/2018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23D818-9E04-4C02-B0B0-4459ECD38DAB}" type="slidenum">
              <a:rPr lang="en-US" smtClean="0"/>
              <a:t>‹#›</a:t>
            </a:fld>
            <a:endParaRPr lang="en-US"/>
          </a:p>
        </p:txBody>
      </p:sp>
    </p:spTree>
    <p:extLst>
      <p:ext uri="{BB962C8B-B14F-4D97-AF65-F5344CB8AC3E}">
        <p14:creationId xmlns:p14="http://schemas.microsoft.com/office/powerpoint/2010/main" val="42612288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7" name="Title 6"/>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4935557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CD0A7C2-3367-4E7A-8489-35A371E1A1E3}" type="datetimeFigureOut">
              <a:rPr lang="en-US" smtClean="0"/>
              <a:t>4/12/2018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23D818-9E04-4C02-B0B0-4459ECD38DAB}" type="slidenum">
              <a:rPr lang="en-US" smtClean="0"/>
              <a:t>‹#›</a:t>
            </a:fld>
            <a:endParaRPr lang="en-US"/>
          </a:p>
        </p:txBody>
      </p:sp>
    </p:spTree>
    <p:extLst>
      <p:ext uri="{BB962C8B-B14F-4D97-AF65-F5344CB8AC3E}">
        <p14:creationId xmlns:p14="http://schemas.microsoft.com/office/powerpoint/2010/main" val="4191503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ACD0A7C2-3367-4E7A-8489-35A371E1A1E3}" type="datetimeFigureOut">
              <a:rPr lang="en-US" smtClean="0"/>
              <a:t>4/12/2018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23D818-9E04-4C02-B0B0-4459ECD38DAB}" type="slidenum">
              <a:rPr lang="en-US" smtClean="0"/>
              <a:t>‹#›</a:t>
            </a:fld>
            <a:endParaRPr lang="en-US"/>
          </a:p>
        </p:txBody>
      </p:sp>
    </p:spTree>
    <p:extLst>
      <p:ext uri="{BB962C8B-B14F-4D97-AF65-F5344CB8AC3E}">
        <p14:creationId xmlns:p14="http://schemas.microsoft.com/office/powerpoint/2010/main" val="3046745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CD0A7C2-3367-4E7A-8489-35A371E1A1E3}" type="datetimeFigureOut">
              <a:rPr lang="en-US" smtClean="0"/>
              <a:t>4/12/2018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23D818-9E04-4C02-B0B0-4459ECD38DAB}" type="slidenum">
              <a:rPr lang="en-US" smtClean="0"/>
              <a:t>‹#›</a:t>
            </a:fld>
            <a:endParaRPr lang="en-US"/>
          </a:p>
        </p:txBody>
      </p:sp>
    </p:spTree>
    <p:extLst>
      <p:ext uri="{BB962C8B-B14F-4D97-AF65-F5344CB8AC3E}">
        <p14:creationId xmlns:p14="http://schemas.microsoft.com/office/powerpoint/2010/main" val="7314455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CD0A7C2-3367-4E7A-8489-35A371E1A1E3}" type="datetimeFigureOut">
              <a:rPr lang="en-US" smtClean="0"/>
              <a:t>4/12/2018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823D818-9E04-4C02-B0B0-4459ECD38DAB}" type="slidenum">
              <a:rPr lang="en-US" smtClean="0"/>
              <a:t>‹#›</a:t>
            </a:fld>
            <a:endParaRPr lang="en-US"/>
          </a:p>
        </p:txBody>
      </p:sp>
    </p:spTree>
    <p:extLst>
      <p:ext uri="{BB962C8B-B14F-4D97-AF65-F5344CB8AC3E}">
        <p14:creationId xmlns:p14="http://schemas.microsoft.com/office/powerpoint/2010/main" val="10421966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CD0A7C2-3367-4E7A-8489-35A371E1A1E3}" type="datetimeFigureOut">
              <a:rPr lang="en-US" smtClean="0"/>
              <a:t>4/12/2018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23D818-9E04-4C02-B0B0-4459ECD38DAB}" type="slidenum">
              <a:rPr lang="en-US" smtClean="0"/>
              <a:t>‹#›</a:t>
            </a:fld>
            <a:endParaRPr lang="en-US"/>
          </a:p>
        </p:txBody>
      </p:sp>
    </p:spTree>
    <p:extLst>
      <p:ext uri="{BB962C8B-B14F-4D97-AF65-F5344CB8AC3E}">
        <p14:creationId xmlns:p14="http://schemas.microsoft.com/office/powerpoint/2010/main" val="33030315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CD0A7C2-3367-4E7A-8489-35A371E1A1E3}" type="datetimeFigureOut">
              <a:rPr lang="en-US" smtClean="0"/>
              <a:t>4/12/2018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23D818-9E04-4C02-B0B0-4459ECD38DAB}" type="slidenum">
              <a:rPr lang="en-US" smtClean="0"/>
              <a:t>‹#›</a:t>
            </a:fld>
            <a:endParaRPr lang="en-US"/>
          </a:p>
        </p:txBody>
      </p:sp>
    </p:spTree>
    <p:extLst>
      <p:ext uri="{BB962C8B-B14F-4D97-AF65-F5344CB8AC3E}">
        <p14:creationId xmlns:p14="http://schemas.microsoft.com/office/powerpoint/2010/main" val="3503956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fld id="{ACD0A7C2-3367-4E7A-8489-35A371E1A1E3}" type="datetimeFigureOut">
              <a:rPr lang="en-US" smtClean="0"/>
              <a:t>4/12/2018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23D818-9E04-4C02-B0B0-4459ECD38DAB}" type="slidenum">
              <a:rPr lang="en-US" smtClean="0"/>
              <a:t>‹#›</a:t>
            </a:fld>
            <a:endParaRPr lang="en-US"/>
          </a:p>
        </p:txBody>
      </p:sp>
    </p:spTree>
    <p:extLst>
      <p:ext uri="{BB962C8B-B14F-4D97-AF65-F5344CB8AC3E}">
        <p14:creationId xmlns:p14="http://schemas.microsoft.com/office/powerpoint/2010/main" val="87574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fld id="{ACD0A7C2-3367-4E7A-8489-35A371E1A1E3}" type="datetimeFigureOut">
              <a:rPr lang="en-US" smtClean="0"/>
              <a:t>4/12/2018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23D818-9E04-4C02-B0B0-4459ECD38DAB}" type="slidenum">
              <a:rPr lang="en-US" smtClean="0"/>
              <a:t>‹#›</a:t>
            </a:fld>
            <a:endParaRPr lang="en-US"/>
          </a:p>
        </p:txBody>
      </p:sp>
    </p:spTree>
    <p:extLst>
      <p:ext uri="{BB962C8B-B14F-4D97-AF65-F5344CB8AC3E}">
        <p14:creationId xmlns:p14="http://schemas.microsoft.com/office/powerpoint/2010/main" val="3603766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ACD0A7C2-3367-4E7A-8489-35A371E1A1E3}" type="datetimeFigureOut">
              <a:rPr lang="en-US" smtClean="0"/>
              <a:t>4/12/2018</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4823D818-9E04-4C02-B0B0-4459ECD38DAB}" type="slidenum">
              <a:rPr lang="en-US" smtClean="0"/>
              <a:t>‹#›</a:t>
            </a:fld>
            <a:endParaRPr lang="en-US"/>
          </a:p>
        </p:txBody>
      </p:sp>
    </p:spTree>
    <p:extLst>
      <p:ext uri="{BB962C8B-B14F-4D97-AF65-F5344CB8AC3E}">
        <p14:creationId xmlns:p14="http://schemas.microsoft.com/office/powerpoint/2010/main" val="273662886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49"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8" Type="http://schemas.openxmlformats.org/officeDocument/2006/relationships/image" Target="../media/image9.wmf"/><Relationship Id="rId3" Type="http://schemas.openxmlformats.org/officeDocument/2006/relationships/oleObject" Target="../embeddings/oleObject3.bin"/><Relationship Id="rId7" Type="http://schemas.openxmlformats.org/officeDocument/2006/relationships/oleObject" Target="../embeddings/oleObject5.bin"/><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image" Target="../media/image8.wmf"/><Relationship Id="rId5" Type="http://schemas.openxmlformats.org/officeDocument/2006/relationships/oleObject" Target="../embeddings/oleObject4.bin"/><Relationship Id="rId10" Type="http://schemas.openxmlformats.org/officeDocument/2006/relationships/image" Target="../media/image10.wmf"/><Relationship Id="rId4" Type="http://schemas.openxmlformats.org/officeDocument/2006/relationships/image" Target="../media/image7.wmf"/><Relationship Id="rId9" Type="http://schemas.openxmlformats.org/officeDocument/2006/relationships/oleObject" Target="../embeddings/oleObject6.bin"/></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3.wmf"/><Relationship Id="rId5" Type="http://schemas.openxmlformats.org/officeDocument/2006/relationships/oleObject" Target="../embeddings/oleObject2.bin"/><Relationship Id="rId4" Type="http://schemas.openxmlformats.org/officeDocument/2006/relationships/image" Target="../media/image2.w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81000"/>
            <a:ext cx="7772400" cy="933450"/>
          </a:xfrm>
        </p:spPr>
        <p:txBody>
          <a:bodyPr>
            <a:normAutofit/>
          </a:bodyPr>
          <a:lstStyle/>
          <a:p>
            <a:r>
              <a:rPr lang="en-US" dirty="0"/>
              <a:t>Thin Lens Equation</a:t>
            </a:r>
          </a:p>
        </p:txBody>
      </p:sp>
      <p:sp>
        <p:nvSpPr>
          <p:cNvPr id="3" name="Subtitle 2"/>
          <p:cNvSpPr>
            <a:spLocks noGrp="1"/>
          </p:cNvSpPr>
          <p:nvPr>
            <p:ph type="subTitle" idx="1"/>
          </p:nvPr>
        </p:nvSpPr>
        <p:spPr/>
        <p:txBody>
          <a:bodyPr/>
          <a:lstStyle/>
          <a:p>
            <a:endParaRPr lang="en-US"/>
          </a:p>
        </p:txBody>
      </p:sp>
      <p:pic>
        <p:nvPicPr>
          <p:cNvPr id="5" name="Picture 4"/>
          <p:cNvPicPr>
            <a:picLocks noChangeAspect="1"/>
          </p:cNvPicPr>
          <p:nvPr/>
        </p:nvPicPr>
        <p:blipFill>
          <a:blip r:embed="rId2"/>
          <a:stretch>
            <a:fillRect/>
          </a:stretch>
        </p:blipFill>
        <p:spPr>
          <a:xfrm>
            <a:off x="0" y="1600200"/>
            <a:ext cx="9222181" cy="5257800"/>
          </a:xfrm>
          <a:prstGeom prst="rect">
            <a:avLst/>
          </a:prstGeom>
        </p:spPr>
      </p:pic>
    </p:spTree>
    <p:extLst>
      <p:ext uri="{BB962C8B-B14F-4D97-AF65-F5344CB8AC3E}">
        <p14:creationId xmlns:p14="http://schemas.microsoft.com/office/powerpoint/2010/main" val="32493615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Sketch a graph of the data.</a:t>
            </a:r>
          </a:p>
          <a:p>
            <a:r>
              <a:rPr lang="en-US" dirty="0"/>
              <a:t>How can you use your linear graph to determine the focal length?</a:t>
            </a:r>
          </a:p>
        </p:txBody>
      </p:sp>
    </p:spTree>
    <p:extLst>
      <p:ext uri="{BB962C8B-B14F-4D97-AF65-F5344CB8AC3E}">
        <p14:creationId xmlns:p14="http://schemas.microsoft.com/office/powerpoint/2010/main" val="3614977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52400" y="152400"/>
            <a:ext cx="7067550" cy="4143375"/>
          </a:xfrm>
          <a:prstGeom prst="rect">
            <a:avLst/>
          </a:prstGeom>
        </p:spPr>
      </p:pic>
      <p:sp>
        <p:nvSpPr>
          <p:cNvPr id="4" name="TextBox 3"/>
          <p:cNvSpPr txBox="1"/>
          <p:nvPr/>
        </p:nvSpPr>
        <p:spPr>
          <a:xfrm>
            <a:off x="1752600" y="4876800"/>
            <a:ext cx="5638800" cy="424732"/>
          </a:xfrm>
          <a:prstGeom prst="rect">
            <a:avLst/>
          </a:prstGeom>
          <a:noFill/>
        </p:spPr>
        <p:txBody>
          <a:bodyPr wrap="square" rtlCol="0">
            <a:spAutoFit/>
          </a:bodyPr>
          <a:lstStyle/>
          <a:p>
            <a:pPr>
              <a:lnSpc>
                <a:spcPct val="90000"/>
              </a:lnSpc>
            </a:pPr>
            <a:r>
              <a:rPr lang="en-US" sz="2400" dirty="0"/>
              <a:t>Line of Best Fit: y = -1.02</a:t>
            </a:r>
            <a:r>
              <a:rPr lang="en-US" sz="2400" i="1" dirty="0"/>
              <a:t>x</a:t>
            </a:r>
            <a:r>
              <a:rPr lang="en-US" sz="2400" dirty="0"/>
              <a:t> +0.0845</a:t>
            </a:r>
          </a:p>
        </p:txBody>
      </p:sp>
      <p:cxnSp>
        <p:nvCxnSpPr>
          <p:cNvPr id="6" name="Straight Connector 5"/>
          <p:cNvCxnSpPr/>
          <p:nvPr/>
        </p:nvCxnSpPr>
        <p:spPr>
          <a:xfrm flipH="1" flipV="1">
            <a:off x="2438400" y="838200"/>
            <a:ext cx="4572000" cy="2209800"/>
          </a:xfrm>
          <a:prstGeom prst="line">
            <a:avLst/>
          </a:prstGeom>
          <a:ln w="25400">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57234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down)">
                                      <p:cBhvr>
                                        <p:cTn id="12"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ext uri="{D42A27DB-BD31-4B8C-83A1-F6EECF244321}">
                <p14:modId xmlns:p14="http://schemas.microsoft.com/office/powerpoint/2010/main" val="2120462107"/>
              </p:ext>
            </p:extLst>
          </p:nvPr>
        </p:nvGraphicFramePr>
        <p:xfrm>
          <a:off x="838200" y="381000"/>
          <a:ext cx="1786123" cy="979487"/>
        </p:xfrm>
        <a:graphic>
          <a:graphicData uri="http://schemas.openxmlformats.org/presentationml/2006/ole">
            <mc:AlternateContent xmlns:mc="http://schemas.openxmlformats.org/markup-compatibility/2006">
              <mc:Choice xmlns:v="urn:schemas-microsoft-com:vml" Requires="v">
                <p:oleObj spid="_x0000_s2066" name="Equation" r:id="rId3" imgW="787320" imgH="431640" progId="Equation.DSMT4">
                  <p:embed/>
                </p:oleObj>
              </mc:Choice>
              <mc:Fallback>
                <p:oleObj name="Equation" r:id="rId3" imgW="787320" imgH="431640" progId="Equation.DSMT4">
                  <p:embed/>
                  <p:pic>
                    <p:nvPicPr>
                      <p:cNvPr id="0" name=""/>
                      <p:cNvPicPr/>
                      <p:nvPr/>
                    </p:nvPicPr>
                    <p:blipFill>
                      <a:blip r:embed="rId4"/>
                      <a:stretch>
                        <a:fillRect/>
                      </a:stretch>
                    </p:blipFill>
                    <p:spPr>
                      <a:xfrm>
                        <a:off x="838200" y="381000"/>
                        <a:ext cx="1786123" cy="979487"/>
                      </a:xfrm>
                      <a:prstGeom prst="rect">
                        <a:avLst/>
                      </a:prstGeom>
                      <a:noFill/>
                    </p:spPr>
                  </p:pic>
                </p:oleObj>
              </mc:Fallback>
            </mc:AlternateContent>
          </a:graphicData>
        </a:graphic>
      </p:graphicFrame>
      <p:graphicFrame>
        <p:nvGraphicFramePr>
          <p:cNvPr id="3" name="Object 2"/>
          <p:cNvGraphicFramePr>
            <a:graphicFrameLocks noChangeAspect="1"/>
          </p:cNvGraphicFramePr>
          <p:nvPr>
            <p:extLst>
              <p:ext uri="{D42A27DB-BD31-4B8C-83A1-F6EECF244321}">
                <p14:modId xmlns:p14="http://schemas.microsoft.com/office/powerpoint/2010/main" val="1291379689"/>
              </p:ext>
            </p:extLst>
          </p:nvPr>
        </p:nvGraphicFramePr>
        <p:xfrm>
          <a:off x="2079625" y="2133600"/>
          <a:ext cx="2017713" cy="979488"/>
        </p:xfrm>
        <a:graphic>
          <a:graphicData uri="http://schemas.openxmlformats.org/presentationml/2006/ole">
            <mc:AlternateContent xmlns:mc="http://schemas.openxmlformats.org/markup-compatibility/2006">
              <mc:Choice xmlns:v="urn:schemas-microsoft-com:vml" Requires="v">
                <p:oleObj spid="_x0000_s2067" name="Equation" r:id="rId5" imgW="888840" imgH="431640" progId="Equation.DSMT4">
                  <p:embed/>
                </p:oleObj>
              </mc:Choice>
              <mc:Fallback>
                <p:oleObj name="Equation" r:id="rId5" imgW="888840" imgH="431640" progId="Equation.DSMT4">
                  <p:embed/>
                  <p:pic>
                    <p:nvPicPr>
                      <p:cNvPr id="2" name="Object 1"/>
                      <p:cNvPicPr/>
                      <p:nvPr/>
                    </p:nvPicPr>
                    <p:blipFill>
                      <a:blip r:embed="rId6"/>
                      <a:stretch>
                        <a:fillRect/>
                      </a:stretch>
                    </p:blipFill>
                    <p:spPr>
                      <a:xfrm>
                        <a:off x="2079625" y="2133600"/>
                        <a:ext cx="2017713" cy="979488"/>
                      </a:xfrm>
                      <a:prstGeom prst="rect">
                        <a:avLst/>
                      </a:prstGeom>
                      <a:noFill/>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2991610099"/>
              </p:ext>
            </p:extLst>
          </p:nvPr>
        </p:nvGraphicFramePr>
        <p:xfrm>
          <a:off x="2034134" y="3567907"/>
          <a:ext cx="2108694" cy="636587"/>
        </p:xfrm>
        <a:graphic>
          <a:graphicData uri="http://schemas.openxmlformats.org/presentationml/2006/ole">
            <mc:AlternateContent xmlns:mc="http://schemas.openxmlformats.org/markup-compatibility/2006">
              <mc:Choice xmlns:v="urn:schemas-microsoft-com:vml" Requires="v">
                <p:oleObj spid="_x0000_s2068" name="Equation" r:id="rId7" imgW="672840" imgH="203040" progId="Equation.DSMT4">
                  <p:embed/>
                </p:oleObj>
              </mc:Choice>
              <mc:Fallback>
                <p:oleObj name="Equation" r:id="rId7" imgW="672840" imgH="203040" progId="Equation.DSMT4">
                  <p:embed/>
                  <p:pic>
                    <p:nvPicPr>
                      <p:cNvPr id="0" name=""/>
                      <p:cNvPicPr/>
                      <p:nvPr/>
                    </p:nvPicPr>
                    <p:blipFill>
                      <a:blip r:embed="rId8"/>
                      <a:stretch>
                        <a:fillRect/>
                      </a:stretch>
                    </p:blipFill>
                    <p:spPr>
                      <a:xfrm>
                        <a:off x="2034134" y="3567907"/>
                        <a:ext cx="2108694" cy="636587"/>
                      </a:xfrm>
                      <a:prstGeom prst="rect">
                        <a:avLst/>
                      </a:prstGeom>
                      <a:noFill/>
                    </p:spPr>
                  </p:pic>
                </p:oleObj>
              </mc:Fallback>
            </mc:AlternateContent>
          </a:graphicData>
        </a:graphic>
      </p:graphicFrame>
      <p:cxnSp>
        <p:nvCxnSpPr>
          <p:cNvPr id="7" name="Straight Arrow Connector 6"/>
          <p:cNvCxnSpPr/>
          <p:nvPr/>
        </p:nvCxnSpPr>
        <p:spPr>
          <a:xfrm>
            <a:off x="1828800" y="1447800"/>
            <a:ext cx="533400" cy="533400"/>
          </a:xfrm>
          <a:prstGeom prst="straightConnector1">
            <a:avLst/>
          </a:prstGeom>
          <a:ln w="25400">
            <a:solidFill>
              <a:srgbClr val="FF0000"/>
            </a:solidFill>
            <a:miter lim="800000"/>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2258380" y="3133439"/>
            <a:ext cx="17303" cy="434468"/>
          </a:xfrm>
          <a:prstGeom prst="straightConnector1">
            <a:avLst/>
          </a:prstGeom>
          <a:ln w="25400">
            <a:solidFill>
              <a:srgbClr val="FF0000"/>
            </a:solidFill>
            <a:miter lim="800000"/>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2943498" y="2823302"/>
            <a:ext cx="121742" cy="986698"/>
          </a:xfrm>
          <a:prstGeom prst="straightConnector1">
            <a:avLst/>
          </a:prstGeom>
          <a:ln w="25400">
            <a:solidFill>
              <a:srgbClr val="FF0000"/>
            </a:solidFill>
            <a:miter lim="800000"/>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3185047" y="3050222"/>
            <a:ext cx="73793" cy="600903"/>
          </a:xfrm>
          <a:prstGeom prst="straightConnector1">
            <a:avLst/>
          </a:prstGeom>
          <a:ln w="25400">
            <a:solidFill>
              <a:srgbClr val="FF0000"/>
            </a:solidFill>
            <a:miter lim="800000"/>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3881164" y="3091310"/>
            <a:ext cx="81236" cy="476597"/>
          </a:xfrm>
          <a:prstGeom prst="straightConnector1">
            <a:avLst/>
          </a:prstGeom>
          <a:ln w="25400">
            <a:solidFill>
              <a:srgbClr val="FF0000"/>
            </a:solidFill>
            <a:miter lim="800000"/>
            <a:tailEnd type="triangle"/>
          </a:ln>
        </p:spPr>
        <p:style>
          <a:lnRef idx="1">
            <a:schemeClr val="accent1"/>
          </a:lnRef>
          <a:fillRef idx="0">
            <a:schemeClr val="accent1"/>
          </a:fillRef>
          <a:effectRef idx="0">
            <a:schemeClr val="accent1"/>
          </a:effectRef>
          <a:fontRef idx="minor">
            <a:schemeClr val="tx1"/>
          </a:fontRef>
        </p:style>
      </p:cxnSp>
      <p:sp>
        <p:nvSpPr>
          <p:cNvPr id="19" name="Oval 18"/>
          <p:cNvSpPr/>
          <p:nvPr/>
        </p:nvSpPr>
        <p:spPr>
          <a:xfrm>
            <a:off x="2781162" y="2438400"/>
            <a:ext cx="286954" cy="304800"/>
          </a:xfrm>
          <a:prstGeom prst="ellipse">
            <a:avLst/>
          </a:prstGeom>
          <a:noFill/>
          <a:ln w="19050">
            <a:solidFill>
              <a:srgbClr val="FF0000"/>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22" name="Object 21"/>
          <p:cNvGraphicFramePr>
            <a:graphicFrameLocks noChangeAspect="1"/>
          </p:cNvGraphicFramePr>
          <p:nvPr>
            <p:extLst>
              <p:ext uri="{D42A27DB-BD31-4B8C-83A1-F6EECF244321}">
                <p14:modId xmlns:p14="http://schemas.microsoft.com/office/powerpoint/2010/main" val="716113211"/>
              </p:ext>
            </p:extLst>
          </p:nvPr>
        </p:nvGraphicFramePr>
        <p:xfrm>
          <a:off x="4648200" y="4419600"/>
          <a:ext cx="3380797" cy="1430337"/>
        </p:xfrm>
        <a:graphic>
          <a:graphicData uri="http://schemas.openxmlformats.org/presentationml/2006/ole">
            <mc:AlternateContent xmlns:mc="http://schemas.openxmlformats.org/markup-compatibility/2006">
              <mc:Choice xmlns:v="urn:schemas-microsoft-com:vml" Requires="v">
                <p:oleObj spid="_x0000_s2069" name="Equation" r:id="rId9" imgW="990360" imgH="419040" progId="Equation.DSMT4">
                  <p:embed/>
                </p:oleObj>
              </mc:Choice>
              <mc:Fallback>
                <p:oleObj name="Equation" r:id="rId9" imgW="990360" imgH="419040" progId="Equation.DSMT4">
                  <p:embed/>
                  <p:pic>
                    <p:nvPicPr>
                      <p:cNvPr id="0" name=""/>
                      <p:cNvPicPr/>
                      <p:nvPr/>
                    </p:nvPicPr>
                    <p:blipFill>
                      <a:blip r:embed="rId10"/>
                      <a:stretch>
                        <a:fillRect/>
                      </a:stretch>
                    </p:blipFill>
                    <p:spPr>
                      <a:xfrm>
                        <a:off x="4648200" y="4419600"/>
                        <a:ext cx="3380797" cy="1430337"/>
                      </a:xfrm>
                      <a:prstGeom prst="rect">
                        <a:avLst/>
                      </a:prstGeom>
                      <a:noFill/>
                    </p:spPr>
                  </p:pic>
                </p:oleObj>
              </mc:Fallback>
            </mc:AlternateContent>
          </a:graphicData>
        </a:graphic>
      </p:graphicFrame>
    </p:spTree>
    <p:extLst>
      <p:ext uri="{BB962C8B-B14F-4D97-AF65-F5344CB8AC3E}">
        <p14:creationId xmlns:p14="http://schemas.microsoft.com/office/powerpoint/2010/main" val="13688290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down)">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down)">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down)">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wipe(down)">
                                      <p:cBhvr>
                                        <p:cTn id="32" dur="500"/>
                                        <p:tgtEl>
                                          <p:spTgt spid="19"/>
                                        </p:tgtEl>
                                      </p:cBhvr>
                                    </p:animEffect>
                                  </p:childTnLst>
                                </p:cTn>
                              </p:par>
                              <p:par>
                                <p:cTn id="33" presetID="22" presetClass="entr" presetSubtype="4" fill="hold" nodeType="with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wipe(down)">
                                      <p:cBhvr>
                                        <p:cTn id="35" dur="500"/>
                                        <p:tgtEl>
                                          <p:spTgt spid="12"/>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nodeType="click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wipe(down)">
                                      <p:cBhvr>
                                        <p:cTn id="40" dur="500"/>
                                        <p:tgtEl>
                                          <p:spTgt spid="15"/>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nodeType="click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wipe(down)">
                                      <p:cBhvr>
                                        <p:cTn id="45" dur="500"/>
                                        <p:tgtEl>
                                          <p:spTgt spid="17"/>
                                        </p:tgtEl>
                                      </p:cBhvr>
                                    </p:animEffect>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nodeType="clickEffect">
                                  <p:stCondLst>
                                    <p:cond delay="0"/>
                                  </p:stCondLst>
                                  <p:childTnLst>
                                    <p:set>
                                      <p:cBhvr>
                                        <p:cTn id="49" dur="1" fill="hold">
                                          <p:stCondLst>
                                            <p:cond delay="0"/>
                                          </p:stCondLst>
                                        </p:cTn>
                                        <p:tgtEl>
                                          <p:spTgt spid="22"/>
                                        </p:tgtEl>
                                        <p:attrNameLst>
                                          <p:attrName>style.visibility</p:attrName>
                                        </p:attrNameLst>
                                      </p:cBhvr>
                                      <p:to>
                                        <p:strVal val="visible"/>
                                      </p:to>
                                    </p:set>
                                    <p:animEffect transition="in" filter="fade">
                                      <p:cBhvr>
                                        <p:cTn id="50" dur="1000"/>
                                        <p:tgtEl>
                                          <p:spTgt spid="22"/>
                                        </p:tgtEl>
                                      </p:cBhvr>
                                    </p:animEffect>
                                    <p:anim calcmode="lin" valueType="num">
                                      <p:cBhvr>
                                        <p:cTn id="51" dur="1000" fill="hold"/>
                                        <p:tgtEl>
                                          <p:spTgt spid="22"/>
                                        </p:tgtEl>
                                        <p:attrNameLst>
                                          <p:attrName>ppt_x</p:attrName>
                                        </p:attrNameLst>
                                      </p:cBhvr>
                                      <p:tavLst>
                                        <p:tav tm="0">
                                          <p:val>
                                            <p:strVal val="#ppt_x"/>
                                          </p:val>
                                        </p:tav>
                                        <p:tav tm="100000">
                                          <p:val>
                                            <p:strVal val="#ppt_x"/>
                                          </p:val>
                                        </p:tav>
                                      </p:tavLst>
                                    </p:anim>
                                    <p:anim calcmode="lin" valueType="num">
                                      <p:cBhvr>
                                        <p:cTn id="52"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609600"/>
            <a:ext cx="7886700" cy="1374775"/>
          </a:xfrm>
        </p:spPr>
        <p:txBody>
          <a:bodyPr>
            <a:normAutofit lnSpcReduction="10000"/>
          </a:bodyPr>
          <a:lstStyle/>
          <a:p>
            <a:r>
              <a:rPr lang="en-US" sz="2800" dirty="0"/>
              <a:t>y-intercept = 0.0845 cm</a:t>
            </a:r>
            <a:r>
              <a:rPr lang="en-US" sz="2800" baseline="30000" dirty="0"/>
              <a:t>-1</a:t>
            </a:r>
          </a:p>
          <a:p>
            <a:r>
              <a:rPr lang="en-US" sz="2800" dirty="0"/>
              <a:t>Focal length = 1/0.0845 cm</a:t>
            </a:r>
            <a:r>
              <a:rPr lang="en-US" sz="2800" baseline="30000" dirty="0"/>
              <a:t>-1</a:t>
            </a:r>
          </a:p>
          <a:p>
            <a:pPr marL="0" indent="0">
              <a:buNone/>
            </a:pPr>
            <a:r>
              <a:rPr lang="en-US" sz="2800" baseline="30000" dirty="0"/>
              <a:t>		 </a:t>
            </a:r>
            <a:r>
              <a:rPr lang="en-US" sz="2800" dirty="0"/>
              <a:t>= 11.8 cm</a:t>
            </a:r>
          </a:p>
          <a:p>
            <a:pPr marL="0" indent="0">
              <a:buNone/>
            </a:pPr>
            <a:endParaRPr lang="en-US" dirty="0"/>
          </a:p>
          <a:p>
            <a:pPr marL="0" indent="0">
              <a:buNone/>
            </a:pPr>
            <a:endParaRPr lang="en-US" dirty="0"/>
          </a:p>
        </p:txBody>
      </p:sp>
      <p:pic>
        <p:nvPicPr>
          <p:cNvPr id="4" name="Picture 3"/>
          <p:cNvPicPr>
            <a:picLocks noChangeAspect="1"/>
          </p:cNvPicPr>
          <p:nvPr/>
        </p:nvPicPr>
        <p:blipFill>
          <a:blip r:embed="rId2"/>
          <a:stretch>
            <a:fillRect/>
          </a:stretch>
        </p:blipFill>
        <p:spPr>
          <a:xfrm>
            <a:off x="2895600" y="2209800"/>
            <a:ext cx="5180834" cy="4295775"/>
          </a:xfrm>
          <a:prstGeom prst="rect">
            <a:avLst/>
          </a:prstGeom>
        </p:spPr>
      </p:pic>
    </p:spTree>
    <p:extLst>
      <p:ext uri="{BB962C8B-B14F-4D97-AF65-F5344CB8AC3E}">
        <p14:creationId xmlns:p14="http://schemas.microsoft.com/office/powerpoint/2010/main" val="18437696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Homework</a:t>
            </a:r>
          </a:p>
        </p:txBody>
      </p:sp>
      <p:sp>
        <p:nvSpPr>
          <p:cNvPr id="3" name="Content Placeholder 2"/>
          <p:cNvSpPr>
            <a:spLocks noGrp="1"/>
          </p:cNvSpPr>
          <p:nvPr>
            <p:ph idx="1"/>
          </p:nvPr>
        </p:nvSpPr>
        <p:spPr/>
        <p:txBody>
          <a:bodyPr/>
          <a:lstStyle/>
          <a:p>
            <a:r>
              <a:rPr lang="en-CA" dirty="0"/>
              <a:t>Page 217 # 3 - 14</a:t>
            </a:r>
          </a:p>
        </p:txBody>
      </p:sp>
    </p:spTree>
    <p:extLst>
      <p:ext uri="{BB962C8B-B14F-4D97-AF65-F5344CB8AC3E}">
        <p14:creationId xmlns:p14="http://schemas.microsoft.com/office/powerpoint/2010/main" val="10417868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Thin Lens Equations</a:t>
            </a:r>
            <a:endParaRPr lang="en-CA" dirty="0"/>
          </a:p>
        </p:txBody>
      </p:sp>
      <p:sp>
        <p:nvSpPr>
          <p:cNvPr id="3" name="Content Placeholder 2"/>
          <p:cNvSpPr>
            <a:spLocks noGrp="1"/>
          </p:cNvSpPr>
          <p:nvPr>
            <p:ph idx="1"/>
          </p:nvPr>
        </p:nvSpPr>
        <p:spPr>
          <a:xfrm>
            <a:off x="457200" y="1600201"/>
            <a:ext cx="8229600" cy="1108720"/>
          </a:xfrm>
        </p:spPr>
        <p:txBody>
          <a:bodyPr/>
          <a:lstStyle/>
          <a:p>
            <a:r>
              <a:rPr lang="en-US" dirty="0"/>
              <a:t>The properties of images can be quantitatively determined using two equations:</a:t>
            </a:r>
            <a:endParaRPr lang="en-CA" dirty="0"/>
          </a:p>
        </p:txBody>
      </p:sp>
      <p:graphicFrame>
        <p:nvGraphicFramePr>
          <p:cNvPr id="4" name="Object 3"/>
          <p:cNvGraphicFramePr>
            <a:graphicFrameLocks noChangeAspect="1"/>
          </p:cNvGraphicFramePr>
          <p:nvPr>
            <p:extLst>
              <p:ext uri="{D42A27DB-BD31-4B8C-83A1-F6EECF244321}">
                <p14:modId xmlns:p14="http://schemas.microsoft.com/office/powerpoint/2010/main" val="1560007757"/>
              </p:ext>
            </p:extLst>
          </p:nvPr>
        </p:nvGraphicFramePr>
        <p:xfrm>
          <a:off x="251520" y="2852936"/>
          <a:ext cx="3657600" cy="2005013"/>
        </p:xfrm>
        <a:graphic>
          <a:graphicData uri="http://schemas.openxmlformats.org/presentationml/2006/ole">
            <mc:AlternateContent xmlns:mc="http://schemas.openxmlformats.org/markup-compatibility/2006">
              <mc:Choice xmlns:v="urn:schemas-microsoft-com:vml" Requires="v">
                <p:oleObj spid="_x0000_s1064" name="Equation" r:id="rId3" imgW="787400" imgH="431800" progId="Equation.DSMT4">
                  <p:embed/>
                </p:oleObj>
              </mc:Choice>
              <mc:Fallback>
                <p:oleObj name="Equation" r:id="rId3" imgW="787400" imgH="43180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520" y="2852936"/>
                        <a:ext cx="3657600" cy="2005013"/>
                      </a:xfrm>
                      <a:prstGeom prst="rect">
                        <a:avLst/>
                      </a:prstGeom>
                      <a:noFill/>
                      <a:ln>
                        <a:noFill/>
                      </a:ln>
                      <a:effectLst/>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2109425078"/>
              </p:ext>
            </p:extLst>
          </p:nvPr>
        </p:nvGraphicFramePr>
        <p:xfrm>
          <a:off x="5076056" y="4581128"/>
          <a:ext cx="3581400" cy="1719263"/>
        </p:xfrm>
        <a:graphic>
          <a:graphicData uri="http://schemas.openxmlformats.org/presentationml/2006/ole">
            <mc:AlternateContent xmlns:mc="http://schemas.openxmlformats.org/markup-compatibility/2006">
              <mc:Choice xmlns:v="urn:schemas-microsoft-com:vml" Requires="v">
                <p:oleObj spid="_x0000_s1065" name="Equation" r:id="rId5" imgW="901309" imgH="431613" progId="Equation.3">
                  <p:embed/>
                </p:oleObj>
              </mc:Choice>
              <mc:Fallback>
                <p:oleObj name="Equation" r:id="rId5" imgW="901309" imgH="431613"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76056" y="4581128"/>
                        <a:ext cx="3581400" cy="1719263"/>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4176112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15"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1000" fill="hold"/>
                                        <p:tgtEl>
                                          <p:spTgt spid="5"/>
                                        </p:tgtEl>
                                        <p:attrNameLst>
                                          <p:attrName>ppt_w</p:attrName>
                                        </p:attrNameLst>
                                      </p:cBhvr>
                                      <p:tavLst>
                                        <p:tav tm="0">
                                          <p:val>
                                            <p:fltVal val="0"/>
                                          </p:val>
                                        </p:tav>
                                        <p:tav tm="100000">
                                          <p:val>
                                            <p:strVal val="#ppt_w"/>
                                          </p:val>
                                        </p:tav>
                                      </p:tavLst>
                                    </p:anim>
                                    <p:anim calcmode="lin" valueType="num">
                                      <p:cBhvr>
                                        <p:cTn id="16" dur="1000" fill="hold"/>
                                        <p:tgtEl>
                                          <p:spTgt spid="5"/>
                                        </p:tgtEl>
                                        <p:attrNameLst>
                                          <p:attrName>ppt_h</p:attrName>
                                        </p:attrNameLst>
                                      </p:cBhvr>
                                      <p:tavLst>
                                        <p:tav tm="0">
                                          <p:val>
                                            <p:fltVal val="0"/>
                                          </p:val>
                                        </p:tav>
                                        <p:tav tm="100000">
                                          <p:val>
                                            <p:strVal val="#ppt_h"/>
                                          </p:val>
                                        </p:tav>
                                      </p:tavLst>
                                    </p:anim>
                                    <p:anim calcmode="lin" valueType="num">
                                      <p:cBhvr>
                                        <p:cTn id="17" dur="1000" fill="hold"/>
                                        <p:tgtEl>
                                          <p:spTgt spid="5"/>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5"/>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Sign Convention</a:t>
            </a:r>
            <a:endParaRPr lang="en-CA" dirty="0"/>
          </a:p>
        </p:txBody>
      </p:sp>
      <p:sp>
        <p:nvSpPr>
          <p:cNvPr id="3" name="Content Placeholder 2"/>
          <p:cNvSpPr>
            <a:spLocks noGrp="1"/>
          </p:cNvSpPr>
          <p:nvPr>
            <p:ph idx="1"/>
          </p:nvPr>
        </p:nvSpPr>
        <p:spPr>
          <a:xfrm>
            <a:off x="685800" y="1905000"/>
            <a:ext cx="7316094" cy="4267200"/>
          </a:xfrm>
        </p:spPr>
        <p:txBody>
          <a:bodyPr/>
          <a:lstStyle/>
          <a:p>
            <a:r>
              <a:rPr lang="en-US" dirty="0"/>
              <a:t>Converging lenses have </a:t>
            </a:r>
            <a:r>
              <a:rPr lang="en-US" dirty="0">
                <a:solidFill>
                  <a:schemeClr val="accent1">
                    <a:lumMod val="50000"/>
                  </a:schemeClr>
                </a:solidFill>
              </a:rPr>
              <a:t>positive focal </a:t>
            </a:r>
            <a:r>
              <a:rPr lang="en-US" dirty="0"/>
              <a:t>lengths, diverging lenses have </a:t>
            </a:r>
            <a:r>
              <a:rPr lang="en-US" dirty="0">
                <a:solidFill>
                  <a:srgbClr val="FF0000"/>
                </a:solidFill>
              </a:rPr>
              <a:t>negative focal </a:t>
            </a:r>
            <a:r>
              <a:rPr lang="en-US" dirty="0"/>
              <a:t>lengths</a:t>
            </a:r>
          </a:p>
          <a:p>
            <a:r>
              <a:rPr lang="en-US" i="1" dirty="0"/>
              <a:t>Negative image distance means virtual image</a:t>
            </a:r>
          </a:p>
          <a:p>
            <a:r>
              <a:rPr lang="en-US" dirty="0"/>
              <a:t>Object distance </a:t>
            </a:r>
            <a:r>
              <a:rPr lang="en-US" i="1" dirty="0"/>
              <a:t>cannot </a:t>
            </a:r>
            <a:r>
              <a:rPr lang="en-US" dirty="0"/>
              <a:t>be negative</a:t>
            </a:r>
          </a:p>
          <a:p>
            <a:r>
              <a:rPr lang="en-US" dirty="0"/>
              <a:t>Positive height is upright, negative is upside down.</a:t>
            </a:r>
          </a:p>
          <a:p>
            <a:r>
              <a:rPr lang="en-US" sz="4000" dirty="0"/>
              <a:t>1/f = 1/d</a:t>
            </a:r>
            <a:r>
              <a:rPr lang="en-US" sz="4000" baseline="-25000" dirty="0"/>
              <a:t>o</a:t>
            </a:r>
            <a:r>
              <a:rPr lang="en-US" sz="4000" dirty="0"/>
              <a:t> + 1/d</a:t>
            </a:r>
            <a:r>
              <a:rPr lang="en-US" sz="4000" baseline="-25000" dirty="0"/>
              <a:t>i</a:t>
            </a:r>
            <a:r>
              <a:rPr lang="en-US" sz="4000" dirty="0"/>
              <a:t> </a:t>
            </a:r>
            <a:r>
              <a:rPr lang="en-US" sz="4000" dirty="0">
                <a:solidFill>
                  <a:srgbClr val="FF0000"/>
                </a:solidFill>
              </a:rPr>
              <a:t>IS NOT </a:t>
            </a:r>
            <a:r>
              <a:rPr lang="en-US" sz="4000" dirty="0"/>
              <a:t>f = d</a:t>
            </a:r>
            <a:r>
              <a:rPr lang="en-US" sz="4000" baseline="-25000" dirty="0"/>
              <a:t>o</a:t>
            </a:r>
            <a:r>
              <a:rPr lang="en-US" sz="4000" dirty="0"/>
              <a:t> + d</a:t>
            </a:r>
            <a:r>
              <a:rPr lang="en-US" sz="4000" baseline="-25000" dirty="0"/>
              <a:t>i</a:t>
            </a:r>
            <a:endParaRPr lang="en-CA" sz="4000" dirty="0">
              <a:solidFill>
                <a:srgbClr val="FF0000"/>
              </a:solidFill>
            </a:endParaRPr>
          </a:p>
        </p:txBody>
      </p:sp>
    </p:spTree>
    <p:extLst>
      <p:ext uri="{BB962C8B-B14F-4D97-AF65-F5344CB8AC3E}">
        <p14:creationId xmlns:p14="http://schemas.microsoft.com/office/powerpoint/2010/main" val="12720389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625474"/>
          </a:xfrm>
          <a:solidFill>
            <a:schemeClr val="accent6">
              <a:lumMod val="20000"/>
              <a:lumOff val="80000"/>
            </a:schemeClr>
          </a:solidFill>
        </p:spPr>
        <p:txBody>
          <a:bodyPr/>
          <a:lstStyle/>
          <a:p>
            <a:pPr algn="ctr"/>
            <a:r>
              <a:rPr lang="en-US" dirty="0"/>
              <a:t>Example</a:t>
            </a:r>
            <a:endParaRPr lang="en-CA" dirty="0"/>
          </a:p>
        </p:txBody>
      </p:sp>
      <p:sp>
        <p:nvSpPr>
          <p:cNvPr id="3" name="Content Placeholder 2"/>
          <p:cNvSpPr>
            <a:spLocks noGrp="1"/>
          </p:cNvSpPr>
          <p:nvPr>
            <p:ph idx="1"/>
          </p:nvPr>
        </p:nvSpPr>
        <p:spPr>
          <a:xfrm>
            <a:off x="628650" y="1287462"/>
            <a:ext cx="7886700" cy="4351338"/>
          </a:xfrm>
        </p:spPr>
        <p:txBody>
          <a:bodyPr>
            <a:normAutofit/>
          </a:bodyPr>
          <a:lstStyle/>
          <a:p>
            <a:r>
              <a:rPr lang="en-US" sz="2400" dirty="0"/>
              <a:t>A converging lens has a focal length of 15 cm.  If an object is placed 20 cm away from the lens where will the image form?</a:t>
            </a:r>
            <a:endParaRPr lang="en-CA" sz="2400" dirty="0"/>
          </a:p>
        </p:txBody>
      </p:sp>
      <p:sp>
        <p:nvSpPr>
          <p:cNvPr id="4" name="TextBox 3"/>
          <p:cNvSpPr txBox="1"/>
          <p:nvPr/>
        </p:nvSpPr>
        <p:spPr>
          <a:xfrm>
            <a:off x="5715000" y="5638800"/>
            <a:ext cx="2514600" cy="424732"/>
          </a:xfrm>
          <a:prstGeom prst="rect">
            <a:avLst/>
          </a:prstGeom>
          <a:noFill/>
        </p:spPr>
        <p:txBody>
          <a:bodyPr wrap="square" rtlCol="0">
            <a:spAutoFit/>
          </a:bodyPr>
          <a:lstStyle/>
          <a:p>
            <a:pPr>
              <a:lnSpc>
                <a:spcPct val="90000"/>
              </a:lnSpc>
            </a:pPr>
            <a:r>
              <a:rPr lang="en-US" sz="2400" dirty="0"/>
              <a:t>d</a:t>
            </a:r>
            <a:r>
              <a:rPr lang="en-US" sz="2400" baseline="-25000" dirty="0"/>
              <a:t>i</a:t>
            </a:r>
            <a:r>
              <a:rPr lang="en-US" sz="2400" dirty="0"/>
              <a:t> = +60 cm</a:t>
            </a:r>
          </a:p>
        </p:txBody>
      </p:sp>
    </p:spTree>
    <p:extLst>
      <p:ext uri="{BB962C8B-B14F-4D97-AF65-F5344CB8AC3E}">
        <p14:creationId xmlns:p14="http://schemas.microsoft.com/office/powerpoint/2010/main" val="2075886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625474"/>
          </a:xfrm>
          <a:solidFill>
            <a:schemeClr val="accent6">
              <a:lumMod val="20000"/>
              <a:lumOff val="80000"/>
            </a:schemeClr>
          </a:solidFill>
        </p:spPr>
        <p:txBody>
          <a:bodyPr/>
          <a:lstStyle/>
          <a:p>
            <a:pPr algn="ctr"/>
            <a:r>
              <a:rPr lang="en-US" dirty="0"/>
              <a:t>Example</a:t>
            </a:r>
            <a:endParaRPr lang="en-CA" dirty="0"/>
          </a:p>
        </p:txBody>
      </p:sp>
      <p:sp>
        <p:nvSpPr>
          <p:cNvPr id="3" name="Content Placeholder 2"/>
          <p:cNvSpPr>
            <a:spLocks noGrp="1"/>
          </p:cNvSpPr>
          <p:nvPr>
            <p:ph idx="1"/>
          </p:nvPr>
        </p:nvSpPr>
        <p:spPr>
          <a:xfrm>
            <a:off x="610115" y="1139031"/>
            <a:ext cx="7886700" cy="4351338"/>
          </a:xfrm>
        </p:spPr>
        <p:txBody>
          <a:bodyPr>
            <a:normAutofit/>
          </a:bodyPr>
          <a:lstStyle/>
          <a:p>
            <a:r>
              <a:rPr lang="en-US" sz="2400" dirty="0"/>
              <a:t>A candle 2.5 cm tall is placed in front of a converging lens.  A </a:t>
            </a:r>
            <a:r>
              <a:rPr lang="en-US" sz="2400" dirty="0">
                <a:solidFill>
                  <a:srgbClr val="FF0000"/>
                </a:solidFill>
              </a:rPr>
              <a:t>virtual image </a:t>
            </a:r>
            <a:r>
              <a:rPr lang="en-US" sz="2400" dirty="0"/>
              <a:t>is formed 30 cm away from the lens. If the image has a height of +4.5 cm determine the focal length.</a:t>
            </a:r>
            <a:endParaRPr lang="en-CA" sz="2400" dirty="0"/>
          </a:p>
        </p:txBody>
      </p:sp>
      <p:sp>
        <p:nvSpPr>
          <p:cNvPr id="4" name="TextBox 3"/>
          <p:cNvSpPr txBox="1"/>
          <p:nvPr/>
        </p:nvSpPr>
        <p:spPr>
          <a:xfrm>
            <a:off x="5715000" y="5638800"/>
            <a:ext cx="2514600" cy="424732"/>
          </a:xfrm>
          <a:prstGeom prst="rect">
            <a:avLst/>
          </a:prstGeom>
          <a:noFill/>
        </p:spPr>
        <p:txBody>
          <a:bodyPr wrap="square" rtlCol="0">
            <a:spAutoFit/>
          </a:bodyPr>
          <a:lstStyle/>
          <a:p>
            <a:pPr>
              <a:lnSpc>
                <a:spcPct val="90000"/>
              </a:lnSpc>
            </a:pPr>
            <a:r>
              <a:rPr lang="en-US" sz="2400" dirty="0"/>
              <a:t>d</a:t>
            </a:r>
            <a:r>
              <a:rPr lang="en-US" sz="2400" baseline="-25000" dirty="0"/>
              <a:t>i</a:t>
            </a:r>
            <a:r>
              <a:rPr lang="en-US" sz="2400" dirty="0"/>
              <a:t> = +38 cm</a:t>
            </a:r>
          </a:p>
        </p:txBody>
      </p:sp>
    </p:spTree>
    <p:extLst>
      <p:ext uri="{BB962C8B-B14F-4D97-AF65-F5344CB8AC3E}">
        <p14:creationId xmlns:p14="http://schemas.microsoft.com/office/powerpoint/2010/main" val="2949238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549274"/>
          </a:xfrm>
          <a:solidFill>
            <a:schemeClr val="accent6">
              <a:lumMod val="20000"/>
              <a:lumOff val="80000"/>
            </a:schemeClr>
          </a:solidFill>
        </p:spPr>
        <p:txBody>
          <a:bodyPr/>
          <a:lstStyle/>
          <a:p>
            <a:pPr algn="ctr"/>
            <a:r>
              <a:rPr lang="en-US" dirty="0"/>
              <a:t>Example</a:t>
            </a:r>
          </a:p>
        </p:txBody>
      </p:sp>
      <p:sp>
        <p:nvSpPr>
          <p:cNvPr id="3" name="Content Placeholder 2"/>
          <p:cNvSpPr>
            <a:spLocks noGrp="1"/>
          </p:cNvSpPr>
          <p:nvPr>
            <p:ph idx="1"/>
          </p:nvPr>
        </p:nvSpPr>
        <p:spPr>
          <a:xfrm>
            <a:off x="628650" y="1100931"/>
            <a:ext cx="7886700" cy="4351338"/>
          </a:xfrm>
        </p:spPr>
        <p:txBody>
          <a:bodyPr>
            <a:normAutofit/>
          </a:bodyPr>
          <a:lstStyle/>
          <a:p>
            <a:r>
              <a:rPr lang="en-US" sz="2400" dirty="0"/>
              <a:t> A tree with a height of 2.50 m is viewed through a pair of binoculars.  The image has a height of -3.00 m when the object is 11.0 m away.  Determine the focal length of the binoculars.</a:t>
            </a:r>
          </a:p>
          <a:p>
            <a:r>
              <a:rPr lang="en-US" sz="2400" dirty="0"/>
              <a:t>Is this a converging or diverging lens?</a:t>
            </a:r>
          </a:p>
        </p:txBody>
      </p:sp>
      <p:sp>
        <p:nvSpPr>
          <p:cNvPr id="4" name="TextBox 3"/>
          <p:cNvSpPr txBox="1"/>
          <p:nvPr/>
        </p:nvSpPr>
        <p:spPr>
          <a:xfrm>
            <a:off x="5715000" y="5638800"/>
            <a:ext cx="2514600" cy="757130"/>
          </a:xfrm>
          <a:prstGeom prst="rect">
            <a:avLst/>
          </a:prstGeom>
          <a:noFill/>
        </p:spPr>
        <p:txBody>
          <a:bodyPr wrap="square" rtlCol="0">
            <a:spAutoFit/>
          </a:bodyPr>
          <a:lstStyle/>
          <a:p>
            <a:pPr>
              <a:lnSpc>
                <a:spcPct val="90000"/>
              </a:lnSpc>
            </a:pPr>
            <a:r>
              <a:rPr lang="en-US" sz="2400" dirty="0"/>
              <a:t>d</a:t>
            </a:r>
            <a:r>
              <a:rPr lang="en-US" sz="2400" baseline="-25000" dirty="0"/>
              <a:t>i</a:t>
            </a:r>
            <a:r>
              <a:rPr lang="en-US" sz="2400" dirty="0"/>
              <a:t> = +6.0 m</a:t>
            </a:r>
          </a:p>
          <a:p>
            <a:pPr>
              <a:lnSpc>
                <a:spcPct val="90000"/>
              </a:lnSpc>
            </a:pPr>
            <a:r>
              <a:rPr lang="en-US" sz="2400" dirty="0"/>
              <a:t>Converging</a:t>
            </a:r>
          </a:p>
        </p:txBody>
      </p:sp>
    </p:spTree>
    <p:extLst>
      <p:ext uri="{BB962C8B-B14F-4D97-AF65-F5344CB8AC3E}">
        <p14:creationId xmlns:p14="http://schemas.microsoft.com/office/powerpoint/2010/main" val="1078264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701674"/>
          </a:xfrm>
          <a:solidFill>
            <a:schemeClr val="accent6">
              <a:lumMod val="20000"/>
              <a:lumOff val="80000"/>
            </a:schemeClr>
          </a:solidFill>
        </p:spPr>
        <p:txBody>
          <a:bodyPr/>
          <a:lstStyle/>
          <a:p>
            <a:pPr algn="ctr"/>
            <a:r>
              <a:rPr lang="en-US" dirty="0" smtClean="0"/>
              <a:t>Example</a:t>
            </a:r>
            <a:endParaRPr lang="en-US" dirty="0"/>
          </a:p>
        </p:txBody>
      </p:sp>
      <p:sp>
        <p:nvSpPr>
          <p:cNvPr id="3" name="Content Placeholder 2"/>
          <p:cNvSpPr>
            <a:spLocks noGrp="1"/>
          </p:cNvSpPr>
          <p:nvPr>
            <p:ph idx="1"/>
          </p:nvPr>
        </p:nvSpPr>
        <p:spPr>
          <a:xfrm>
            <a:off x="628650" y="1295401"/>
            <a:ext cx="7886700" cy="1905000"/>
          </a:xfrm>
        </p:spPr>
        <p:txBody>
          <a:bodyPr>
            <a:normAutofit/>
          </a:bodyPr>
          <a:lstStyle/>
          <a:p>
            <a:r>
              <a:rPr lang="en-US" sz="2400" dirty="0" smtClean="0"/>
              <a:t>A macro camera lens is used to take close-up photographs.  If the lens has a focal length of 21 mm and the farthest it can be placed from the film is 31 mm determine the closest that an object can be placed if it is to be photographed.</a:t>
            </a:r>
          </a:p>
          <a:p>
            <a:r>
              <a:rPr lang="en-US" sz="2400" dirty="0" smtClean="0"/>
              <a:t>What is the magnification of the object?</a:t>
            </a:r>
            <a:endParaRPr lang="en-US" sz="2400" dirty="0"/>
          </a:p>
        </p:txBody>
      </p:sp>
      <p:pic>
        <p:nvPicPr>
          <p:cNvPr id="4" name="Picture 3"/>
          <p:cNvPicPr>
            <a:picLocks noChangeAspect="1"/>
          </p:cNvPicPr>
          <p:nvPr/>
        </p:nvPicPr>
        <p:blipFill>
          <a:blip r:embed="rId2"/>
          <a:stretch>
            <a:fillRect/>
          </a:stretch>
        </p:blipFill>
        <p:spPr>
          <a:xfrm>
            <a:off x="5257800" y="3505200"/>
            <a:ext cx="3390900" cy="2244776"/>
          </a:xfrm>
          <a:prstGeom prst="rect">
            <a:avLst/>
          </a:prstGeom>
        </p:spPr>
      </p:pic>
    </p:spTree>
    <p:extLst>
      <p:ext uri="{BB962C8B-B14F-4D97-AF65-F5344CB8AC3E}">
        <p14:creationId xmlns:p14="http://schemas.microsoft.com/office/powerpoint/2010/main" val="12015548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Determining Focal Length</a:t>
            </a:r>
          </a:p>
        </p:txBody>
      </p:sp>
      <p:sp>
        <p:nvSpPr>
          <p:cNvPr id="3" name="Content Placeholder 2"/>
          <p:cNvSpPr>
            <a:spLocks noGrp="1"/>
          </p:cNvSpPr>
          <p:nvPr>
            <p:ph idx="1"/>
          </p:nvPr>
        </p:nvSpPr>
        <p:spPr>
          <a:xfrm>
            <a:off x="457200" y="1600200"/>
            <a:ext cx="4267200" cy="4525963"/>
          </a:xfrm>
        </p:spPr>
        <p:txBody>
          <a:bodyPr>
            <a:normAutofit/>
          </a:bodyPr>
          <a:lstStyle/>
          <a:p>
            <a:r>
              <a:rPr lang="en-US" dirty="0"/>
              <a:t>In a simple lens experiment students measured the distance of a lens to an object and the recorded the location of where the image formed.  The results are shown in the table.  </a:t>
            </a:r>
          </a:p>
        </p:txBody>
      </p:sp>
      <p:graphicFrame>
        <p:nvGraphicFramePr>
          <p:cNvPr id="4" name="Table 3"/>
          <p:cNvGraphicFramePr>
            <a:graphicFrameLocks noGrp="1"/>
          </p:cNvGraphicFramePr>
          <p:nvPr>
            <p:extLst>
              <p:ext uri="{D42A27DB-BD31-4B8C-83A1-F6EECF244321}">
                <p14:modId xmlns:p14="http://schemas.microsoft.com/office/powerpoint/2010/main" val="4116607560"/>
              </p:ext>
            </p:extLst>
          </p:nvPr>
        </p:nvGraphicFramePr>
        <p:xfrm>
          <a:off x="4724400" y="1447800"/>
          <a:ext cx="3810000" cy="5226660"/>
        </p:xfrm>
        <a:graphic>
          <a:graphicData uri="http://schemas.openxmlformats.org/drawingml/2006/table">
            <a:tbl>
              <a:tblPr firstRow="1" bandRow="1">
                <a:tableStyleId>{5C22544A-7EE6-4342-B048-85BDC9FD1C3A}</a:tableStyleId>
              </a:tblPr>
              <a:tblGrid>
                <a:gridCol w="1905000">
                  <a:extLst>
                    <a:ext uri="{9D8B030D-6E8A-4147-A177-3AD203B41FA5}">
                      <a16:colId xmlns:a16="http://schemas.microsoft.com/office/drawing/2014/main" val="20000"/>
                    </a:ext>
                  </a:extLst>
                </a:gridCol>
                <a:gridCol w="1905000">
                  <a:extLst>
                    <a:ext uri="{9D8B030D-6E8A-4147-A177-3AD203B41FA5}">
                      <a16:colId xmlns:a16="http://schemas.microsoft.com/office/drawing/2014/main" val="20001"/>
                    </a:ext>
                  </a:extLst>
                </a:gridCol>
              </a:tblGrid>
              <a:tr h="1151917">
                <a:tc>
                  <a:txBody>
                    <a:bodyPr/>
                    <a:lstStyle/>
                    <a:p>
                      <a:r>
                        <a:rPr lang="en-US" sz="2800" dirty="0"/>
                        <a:t>Object Distance (cm)</a:t>
                      </a:r>
                    </a:p>
                  </a:txBody>
                  <a:tcPr/>
                </a:tc>
                <a:tc>
                  <a:txBody>
                    <a:bodyPr/>
                    <a:lstStyle/>
                    <a:p>
                      <a:r>
                        <a:rPr lang="en-US" sz="2800" dirty="0"/>
                        <a:t>Image Distance (cm)</a:t>
                      </a:r>
                    </a:p>
                  </a:txBody>
                  <a:tcPr/>
                </a:tc>
                <a:extLst>
                  <a:ext uri="{0D108BD9-81ED-4DB2-BD59-A6C34878D82A}">
                    <a16:rowId xmlns:a16="http://schemas.microsoft.com/office/drawing/2014/main" val="10000"/>
                  </a:ext>
                </a:extLst>
              </a:tr>
              <a:tr h="667380">
                <a:tc>
                  <a:txBody>
                    <a:bodyPr/>
                    <a:lstStyle/>
                    <a:p>
                      <a:r>
                        <a:rPr lang="en-US" sz="2800" dirty="0"/>
                        <a:t>15.0</a:t>
                      </a:r>
                    </a:p>
                  </a:txBody>
                  <a:tcPr/>
                </a:tc>
                <a:tc>
                  <a:txBody>
                    <a:bodyPr/>
                    <a:lstStyle/>
                    <a:p>
                      <a:r>
                        <a:rPr lang="en-US" sz="2800" dirty="0"/>
                        <a:t>58.0</a:t>
                      </a:r>
                    </a:p>
                  </a:txBody>
                  <a:tcPr/>
                </a:tc>
                <a:extLst>
                  <a:ext uri="{0D108BD9-81ED-4DB2-BD59-A6C34878D82A}">
                    <a16:rowId xmlns:a16="http://schemas.microsoft.com/office/drawing/2014/main" val="10001"/>
                  </a:ext>
                </a:extLst>
              </a:tr>
              <a:tr h="667380">
                <a:tc>
                  <a:txBody>
                    <a:bodyPr/>
                    <a:lstStyle/>
                    <a:p>
                      <a:r>
                        <a:rPr lang="en-US" sz="2800" dirty="0"/>
                        <a:t>20.0</a:t>
                      </a:r>
                    </a:p>
                  </a:txBody>
                  <a:tcPr/>
                </a:tc>
                <a:tc>
                  <a:txBody>
                    <a:bodyPr/>
                    <a:lstStyle/>
                    <a:p>
                      <a:r>
                        <a:rPr lang="en-US" sz="2800" dirty="0"/>
                        <a:t>31.0</a:t>
                      </a:r>
                    </a:p>
                  </a:txBody>
                  <a:tcPr/>
                </a:tc>
                <a:extLst>
                  <a:ext uri="{0D108BD9-81ED-4DB2-BD59-A6C34878D82A}">
                    <a16:rowId xmlns:a16="http://schemas.microsoft.com/office/drawing/2014/main" val="10002"/>
                  </a:ext>
                </a:extLst>
              </a:tr>
              <a:tr h="667380">
                <a:tc>
                  <a:txBody>
                    <a:bodyPr/>
                    <a:lstStyle/>
                    <a:p>
                      <a:r>
                        <a:rPr lang="en-US" sz="2800" dirty="0"/>
                        <a:t>25.0</a:t>
                      </a:r>
                    </a:p>
                  </a:txBody>
                  <a:tcPr/>
                </a:tc>
                <a:tc>
                  <a:txBody>
                    <a:bodyPr/>
                    <a:lstStyle/>
                    <a:p>
                      <a:r>
                        <a:rPr lang="en-US" sz="2800" dirty="0"/>
                        <a:t>22.5</a:t>
                      </a:r>
                    </a:p>
                  </a:txBody>
                  <a:tcPr/>
                </a:tc>
                <a:extLst>
                  <a:ext uri="{0D108BD9-81ED-4DB2-BD59-A6C34878D82A}">
                    <a16:rowId xmlns:a16="http://schemas.microsoft.com/office/drawing/2014/main" val="10003"/>
                  </a:ext>
                </a:extLst>
              </a:tr>
              <a:tr h="667380">
                <a:tc>
                  <a:txBody>
                    <a:bodyPr/>
                    <a:lstStyle/>
                    <a:p>
                      <a:r>
                        <a:rPr lang="en-US" sz="2800" dirty="0"/>
                        <a:t>30.0</a:t>
                      </a:r>
                    </a:p>
                  </a:txBody>
                  <a:tcPr/>
                </a:tc>
                <a:tc>
                  <a:txBody>
                    <a:bodyPr/>
                    <a:lstStyle/>
                    <a:p>
                      <a:r>
                        <a:rPr lang="en-US" sz="2800" dirty="0"/>
                        <a:t>20.0</a:t>
                      </a:r>
                    </a:p>
                  </a:txBody>
                  <a:tcPr/>
                </a:tc>
                <a:extLst>
                  <a:ext uri="{0D108BD9-81ED-4DB2-BD59-A6C34878D82A}">
                    <a16:rowId xmlns:a16="http://schemas.microsoft.com/office/drawing/2014/main" val="10004"/>
                  </a:ext>
                </a:extLst>
              </a:tr>
              <a:tr h="140963">
                <a:tc>
                  <a:txBody>
                    <a:bodyPr/>
                    <a:lstStyle/>
                    <a:p>
                      <a:r>
                        <a:rPr lang="en-US" sz="2800" dirty="0"/>
                        <a:t>35.0</a:t>
                      </a:r>
                    </a:p>
                  </a:txBody>
                  <a:tcPr/>
                </a:tc>
                <a:tc>
                  <a:txBody>
                    <a:bodyPr/>
                    <a:lstStyle/>
                    <a:p>
                      <a:r>
                        <a:rPr lang="en-US" sz="2800" dirty="0"/>
                        <a:t>17.5</a:t>
                      </a:r>
                    </a:p>
                  </a:txBody>
                  <a:tcPr/>
                </a:tc>
                <a:extLst>
                  <a:ext uri="{0D108BD9-81ED-4DB2-BD59-A6C34878D82A}">
                    <a16:rowId xmlns:a16="http://schemas.microsoft.com/office/drawing/2014/main" val="10005"/>
                  </a:ext>
                </a:extLst>
              </a:tr>
              <a:tr h="667380">
                <a:tc>
                  <a:txBody>
                    <a:bodyPr/>
                    <a:lstStyle/>
                    <a:p>
                      <a:r>
                        <a:rPr lang="en-US" sz="2800" dirty="0"/>
                        <a:t>40.0</a:t>
                      </a:r>
                    </a:p>
                  </a:txBody>
                  <a:tcPr/>
                </a:tc>
                <a:tc>
                  <a:txBody>
                    <a:bodyPr/>
                    <a:lstStyle/>
                    <a:p>
                      <a:r>
                        <a:rPr lang="en-US" sz="2800" dirty="0"/>
                        <a:t>17.2</a:t>
                      </a:r>
                    </a:p>
                  </a:txBody>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3471692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304800"/>
            <a:ext cx="6096000" cy="609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60009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2360</TotalTime>
  <Words>370</Words>
  <Application>Microsoft Office PowerPoint</Application>
  <PresentationFormat>On-screen Show (4:3)</PresentationFormat>
  <Paragraphs>48</Paragraphs>
  <Slides>14</Slides>
  <Notes>1</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14</vt:i4>
      </vt:variant>
    </vt:vector>
  </HeadingPairs>
  <TitlesOfParts>
    <vt:vector size="19" baseType="lpstr">
      <vt:lpstr>Arial</vt:lpstr>
      <vt:lpstr>Calibri</vt:lpstr>
      <vt:lpstr>Calibri Light</vt:lpstr>
      <vt:lpstr>Office Theme</vt:lpstr>
      <vt:lpstr>Equation</vt:lpstr>
      <vt:lpstr>Thin Lens Equation</vt:lpstr>
      <vt:lpstr>Thin Lens Equations</vt:lpstr>
      <vt:lpstr>Sign Convention</vt:lpstr>
      <vt:lpstr>Example</vt:lpstr>
      <vt:lpstr>Example</vt:lpstr>
      <vt:lpstr>Example</vt:lpstr>
      <vt:lpstr>Example</vt:lpstr>
      <vt:lpstr>Determining Focal Length</vt:lpstr>
      <vt:lpstr>PowerPoint Presentation</vt:lpstr>
      <vt:lpstr>PowerPoint Presentation</vt:lpstr>
      <vt:lpstr>PowerPoint Presentation</vt:lpstr>
      <vt:lpstr>PowerPoint Presentation</vt:lpstr>
      <vt:lpstr>PowerPoint Presentation</vt:lpstr>
      <vt:lpstr>Homework</vt:lpstr>
    </vt:vector>
  </TitlesOfParts>
  <Company>Alberta Learning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Thin Lens Equation</dc:title>
  <dc:creator>EPSB</dc:creator>
  <cp:lastModifiedBy>EPSB</cp:lastModifiedBy>
  <cp:revision>21</cp:revision>
  <dcterms:created xsi:type="dcterms:W3CDTF">2014-03-31T17:41:42Z</dcterms:created>
  <dcterms:modified xsi:type="dcterms:W3CDTF">2018-04-12T16:07:54Z</dcterms:modified>
</cp:coreProperties>
</file>