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30"/>
  </p:handoutMasterIdLst>
  <p:sldIdLst>
    <p:sldId id="256" r:id="rId2"/>
    <p:sldId id="257" r:id="rId3"/>
    <p:sldId id="258" r:id="rId4"/>
    <p:sldId id="282" r:id="rId5"/>
    <p:sldId id="259" r:id="rId6"/>
    <p:sldId id="260" r:id="rId7"/>
    <p:sldId id="262" r:id="rId8"/>
    <p:sldId id="263" r:id="rId9"/>
    <p:sldId id="264" r:id="rId10"/>
    <p:sldId id="283" r:id="rId11"/>
    <p:sldId id="266" r:id="rId12"/>
    <p:sldId id="267" r:id="rId13"/>
    <p:sldId id="287" r:id="rId14"/>
    <p:sldId id="286" r:id="rId15"/>
    <p:sldId id="269" r:id="rId16"/>
    <p:sldId id="270" r:id="rId17"/>
    <p:sldId id="271" r:id="rId18"/>
    <p:sldId id="272" r:id="rId19"/>
    <p:sldId id="273" r:id="rId20"/>
    <p:sldId id="280" r:id="rId21"/>
    <p:sldId id="274" r:id="rId22"/>
    <p:sldId id="275" r:id="rId23"/>
    <p:sldId id="276" r:id="rId24"/>
    <p:sldId id="277" r:id="rId25"/>
    <p:sldId id="284" r:id="rId26"/>
    <p:sldId id="278" r:id="rId27"/>
    <p:sldId id="281" r:id="rId28"/>
    <p:sldId id="279" r:id="rId29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8CF9ABA2-E581-4557-A96B-DCE9A096EA4F}" type="datetimeFigureOut">
              <a:rPr lang="en-CA" smtClean="0"/>
              <a:pPr/>
              <a:t>2017-04-11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82047435-F866-4851-BCC6-7957CBEC377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791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128D-E109-49B6-9FA0-A0F6BBCAAA09}" type="datetimeFigureOut">
              <a:rPr lang="en-CA" smtClean="0"/>
              <a:pPr/>
              <a:t>2017-04-11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EBA4-4E04-44C4-9FB3-237A087BD9A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128D-E109-49B6-9FA0-A0F6BBCAAA09}" type="datetimeFigureOut">
              <a:rPr lang="en-CA" smtClean="0"/>
              <a:pPr/>
              <a:t>2017-04-11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EBA4-4E04-44C4-9FB3-237A087BD9A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128D-E109-49B6-9FA0-A0F6BBCAAA09}" type="datetimeFigureOut">
              <a:rPr lang="en-CA" smtClean="0"/>
              <a:pPr/>
              <a:t>2017-04-11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EBA4-4E04-44C4-9FB3-237A087BD9A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" y="223838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61938" y="1582738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4338" y="1582738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E925C-7052-4740-AFAA-835062A2F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128D-E109-49B6-9FA0-A0F6BBCAAA09}" type="datetimeFigureOut">
              <a:rPr lang="en-CA" smtClean="0"/>
              <a:pPr/>
              <a:t>2017-04-11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EBA4-4E04-44C4-9FB3-237A087BD9A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128D-E109-49B6-9FA0-A0F6BBCAAA09}" type="datetimeFigureOut">
              <a:rPr lang="en-CA" smtClean="0"/>
              <a:pPr/>
              <a:t>2017-04-11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EBA4-4E04-44C4-9FB3-237A087BD9A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128D-E109-49B6-9FA0-A0F6BBCAAA09}" type="datetimeFigureOut">
              <a:rPr lang="en-CA" smtClean="0"/>
              <a:pPr/>
              <a:t>2017-04-11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EBA4-4E04-44C4-9FB3-237A087BD9A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128D-E109-49B6-9FA0-A0F6BBCAAA09}" type="datetimeFigureOut">
              <a:rPr lang="en-CA" smtClean="0"/>
              <a:pPr/>
              <a:t>2017-04-11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EBA4-4E04-44C4-9FB3-237A087BD9A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128D-E109-49B6-9FA0-A0F6BBCAAA09}" type="datetimeFigureOut">
              <a:rPr lang="en-CA" smtClean="0"/>
              <a:pPr/>
              <a:t>2017-04-11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EBA4-4E04-44C4-9FB3-237A087BD9A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128D-E109-49B6-9FA0-A0F6BBCAAA09}" type="datetimeFigureOut">
              <a:rPr lang="en-CA" smtClean="0"/>
              <a:pPr/>
              <a:t>2017-04-11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EBA4-4E04-44C4-9FB3-237A087BD9A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128D-E109-49B6-9FA0-A0F6BBCAAA09}" type="datetimeFigureOut">
              <a:rPr lang="en-CA" smtClean="0"/>
              <a:pPr/>
              <a:t>2017-04-11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EBA4-4E04-44C4-9FB3-237A087BD9A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128D-E109-49B6-9FA0-A0F6BBCAAA09}" type="datetimeFigureOut">
              <a:rPr lang="en-CA" smtClean="0"/>
              <a:pPr/>
              <a:t>2017-04-11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EBA4-4E04-44C4-9FB3-237A087BD9A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357128D-E109-49B6-9FA0-A0F6BBCAAA09}" type="datetimeFigureOut">
              <a:rPr lang="en-CA" smtClean="0"/>
              <a:pPr/>
              <a:t>2017-04-11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CCAEBA4-4E04-44C4-9FB3-237A087BD9A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het.colorado.edu/en/simulation/forces-and-motion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Applying Newton’s Laws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Mike the mighty explorer is pushing a 35.0 kg crate.  Mike applies a force of 100 N and a 75.0 N frictional force opposes Mike.  Determine the acceleration of the crate.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188640"/>
            <a:ext cx="3600450" cy="1143000"/>
          </a:xfrm>
        </p:spPr>
        <p:txBody>
          <a:bodyPr/>
          <a:lstStyle/>
          <a:p>
            <a:pPr eaLnBrk="1" hangingPunct="1"/>
            <a:r>
              <a:rPr lang="en-US" altLang="zh-CN" dirty="0"/>
              <a:t>Example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1938" y="1582738"/>
            <a:ext cx="8630542" cy="386248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2800" dirty="0"/>
              <a:t>A 2550 kg elevator is being raised by a cable that exerts a 2.7 x 10</a:t>
            </a:r>
            <a:r>
              <a:rPr lang="en-US" altLang="zh-CN" sz="2800" baseline="30000" dirty="0"/>
              <a:t>4</a:t>
            </a:r>
            <a:r>
              <a:rPr lang="en-US" altLang="zh-CN" sz="2800" dirty="0"/>
              <a:t> N upwards force. At the same time it experiences a 2.5 x 10</a:t>
            </a:r>
            <a:r>
              <a:rPr lang="en-US" altLang="zh-CN" sz="2800" baseline="30000" dirty="0"/>
              <a:t>4</a:t>
            </a:r>
            <a:r>
              <a:rPr lang="en-US" altLang="zh-CN" sz="2800" dirty="0"/>
              <a:t> N force of gravity. What is the acceleration of the elevator?</a:t>
            </a:r>
          </a:p>
        </p:txBody>
      </p:sp>
      <p:pic>
        <p:nvPicPr>
          <p:cNvPr id="15974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7086600"/>
            <a:ext cx="111442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61938" y="1582738"/>
            <a:ext cx="7967662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3200" dirty="0"/>
              <a:t>What would the acceleration of the elevator in the previous question be in the tension in the cable was 2.1 x 10</a:t>
            </a:r>
            <a:r>
              <a:rPr lang="en-US" altLang="zh-CN" sz="3200" baseline="30000" dirty="0"/>
              <a:t>4</a:t>
            </a:r>
            <a:r>
              <a:rPr lang="en-US" altLang="zh-CN" sz="3200" dirty="0"/>
              <a:t> 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1468760"/>
          </a:xfrm>
        </p:spPr>
        <p:txBody>
          <a:bodyPr>
            <a:normAutofit/>
          </a:bodyPr>
          <a:lstStyle/>
          <a:p>
            <a:r>
              <a:rPr lang="en-US" sz="2800" dirty="0"/>
              <a:t>Three blocks are pushed by a 20.0 N force across a frictionless surface.  Determine the Force Block C applies to Block B.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54288"/>
            <a:ext cx="7624645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9967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Applications of Newton’s Laws Hand Out</a:t>
            </a:r>
          </a:p>
        </p:txBody>
      </p:sp>
    </p:spTree>
    <p:extLst>
      <p:ext uri="{BB962C8B-B14F-4D97-AF65-F5344CB8AC3E}">
        <p14:creationId xmlns:p14="http://schemas.microsoft.com/office/powerpoint/2010/main" val="3564029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Apparent Weight (aka Normal Force)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7544" y="1844824"/>
            <a:ext cx="8229600" cy="4176464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Weight scales actually tell you normal force.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In most situations this is the same as your weight; Force of gravity is balanced by the Normal force.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When an elevator accelerates up or down this is no longer the case.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If the elevator accelerates up, the apparent weight is greater than normal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If it accelerates downwards the apparent weight is lower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3200" dirty="0"/>
              <a:t>A 1200 kg elevator rises at 2.4 m/s</a:t>
            </a:r>
            <a:r>
              <a:rPr lang="en-US" altLang="zh-CN" sz="3200" baseline="30000" dirty="0"/>
              <a:t>2</a:t>
            </a:r>
            <a:r>
              <a:rPr lang="en-US" altLang="zh-CN" sz="3200" dirty="0"/>
              <a:t>.  What is the force exerted by the elevator cable?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3200" dirty="0"/>
              <a:t>What would the tension be on the cable if the elevator was accelerating downwards at 2.4 m/s</a:t>
            </a:r>
            <a:r>
              <a:rPr lang="en-US" altLang="zh-CN" sz="3200" baseline="30000" dirty="0"/>
              <a:t>2</a:t>
            </a:r>
            <a:endParaRPr lang="en-US" altLang="zh-CN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sz="3200" dirty="0"/>
              <a:t>While riding at a constant speed in an elevator a man has a weight of 670 N. What would a scale read if the elevator was accelerating upwards at 1.0 m/s</a:t>
            </a:r>
            <a:r>
              <a:rPr lang="en-CA" sz="3200" baseline="30000" dirty="0"/>
              <a:t>2</a:t>
            </a:r>
            <a:r>
              <a:rPr lang="en-CA" sz="3200" dirty="0"/>
              <a:t>? Downwards at 1.0 m/s</a:t>
            </a:r>
            <a:r>
              <a:rPr lang="en-CA" sz="3200" baseline="30000" dirty="0"/>
              <a:t>2</a:t>
            </a:r>
            <a:r>
              <a:rPr lang="en-CA" sz="32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2800" dirty="0"/>
              <a:t>Mike the mighty explorer has a mass of 85.0 kg.  While riding on an elevator he pulls out his trusty bathroom scale.  As the elevator stops it gives a reading of 730 N.  Was it moving up or down?  If it was moving at 6.5 m/s how long would it take to stop?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620688"/>
            <a:ext cx="8229600" cy="570391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3200" dirty="0"/>
              <a:t>Using Newton’s Laws with F.B.Ds allows us to determine unknown forces, accelerations or masses.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3200" dirty="0"/>
              <a:t>An object that does not accelerate is in equilibrium.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3200" dirty="0"/>
              <a:t>In these situations all the forces are balanced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3200" dirty="0" err="1"/>
              <a:t>F</a:t>
            </a:r>
            <a:r>
              <a:rPr lang="en-US" altLang="zh-CN" sz="3200" baseline="-25000" dirty="0" err="1"/>
              <a:t>net</a:t>
            </a:r>
            <a:r>
              <a:rPr lang="en-US" altLang="zh-CN" sz="3200" dirty="0"/>
              <a:t> is 0 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3200" b="1" dirty="0"/>
              <a:t>Acceleration is 0 m/s</a:t>
            </a:r>
            <a:r>
              <a:rPr lang="en-US" altLang="zh-CN" sz="3200" b="1" baseline="30000" dirty="0"/>
              <a:t>2</a:t>
            </a:r>
            <a:endParaRPr lang="en-US" altLang="zh-CN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Page 88 #1 - 13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Ropes &amp; Pulleys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2800" dirty="0"/>
              <a:t>We will always assume that ropes and pulleys are massless and frictionless.  </a:t>
            </a:r>
          </a:p>
          <a:p>
            <a:pPr lvl="1" eaLnBrk="1" hangingPunct="1"/>
            <a:r>
              <a:rPr lang="en-US" altLang="zh-CN" sz="2800" dirty="0"/>
              <a:t>They have a negligible effect on the system.</a:t>
            </a:r>
          </a:p>
          <a:p>
            <a:pPr eaLnBrk="1" hangingPunct="1"/>
            <a:r>
              <a:rPr lang="en-US" altLang="zh-CN" sz="2800" dirty="0"/>
              <a:t>To solve problems involving pulleys, draw a FBD and write a net force equation.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 Atwood’s Machine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28600" y="1524000"/>
            <a:ext cx="7772400" cy="1524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3200" dirty="0"/>
              <a:t>Calculate the acceleration of the frictionless pulley system below.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685800" y="3124200"/>
            <a:ext cx="2895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3200">
                <a:latin typeface="Arial" charset="0"/>
              </a:rPr>
              <a:t>m</a:t>
            </a:r>
            <a:r>
              <a:rPr lang="en-US" altLang="zh-CN" sz="3200" baseline="-25000">
                <a:latin typeface="Arial" charset="0"/>
              </a:rPr>
              <a:t>1</a:t>
            </a:r>
            <a:r>
              <a:rPr lang="en-US" altLang="zh-CN" sz="3200">
                <a:latin typeface="Arial" charset="0"/>
              </a:rPr>
              <a:t> = 5.0 kg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3200">
                <a:latin typeface="Arial" charset="0"/>
              </a:rPr>
              <a:t>m</a:t>
            </a:r>
            <a:r>
              <a:rPr lang="en-US" altLang="zh-CN" sz="3200" baseline="-25000">
                <a:latin typeface="Arial" charset="0"/>
              </a:rPr>
              <a:t>2 </a:t>
            </a:r>
            <a:r>
              <a:rPr lang="en-US" altLang="zh-CN" sz="3200">
                <a:latin typeface="Arial" charset="0"/>
              </a:rPr>
              <a:t>= 3.0 kg</a:t>
            </a:r>
          </a:p>
        </p:txBody>
      </p:sp>
      <p:pic>
        <p:nvPicPr>
          <p:cNvPr id="7987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708920"/>
            <a:ext cx="39719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  <p:bldP spid="4403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sz="3200" dirty="0"/>
              <a:t>A simple pulley system is built as shown below. Determine the acceleration of the system if A = 2.5 kg and B = 3.5 kg.</a:t>
            </a:r>
          </a:p>
        </p:txBody>
      </p:sp>
      <p:pic>
        <p:nvPicPr>
          <p:cNvPr id="163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352800"/>
            <a:ext cx="512445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sz="2800" dirty="0"/>
              <a:t>Determine the mass of block A if the pulley system accelerates at 2.0 m/s</a:t>
            </a:r>
            <a:r>
              <a:rPr lang="en-CA" sz="2800" baseline="30000" dirty="0"/>
              <a:t>2</a:t>
            </a:r>
            <a:r>
              <a:rPr lang="en-CA" sz="2800" dirty="0"/>
              <a:t> when B has a mass of 4.0 kg.</a:t>
            </a:r>
          </a:p>
        </p:txBody>
      </p:sp>
      <p:pic>
        <p:nvPicPr>
          <p:cNvPr id="163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352800"/>
            <a:ext cx="512445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CA" sz="3200" dirty="0"/>
              <a:t>Determine the mass of block A if the pulley system accelerates at 1.6 m/s</a:t>
            </a:r>
            <a:r>
              <a:rPr lang="en-CA" sz="3200" baseline="30000" dirty="0"/>
              <a:t>2</a:t>
            </a:r>
            <a:r>
              <a:rPr lang="en-CA" sz="3200" dirty="0"/>
              <a:t> cw.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420888"/>
            <a:ext cx="2743200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65635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1000" y="1676400"/>
            <a:ext cx="7772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3200" dirty="0"/>
              <a:t>Calculate the acceleration of the pulley system (</a:t>
            </a:r>
            <a:r>
              <a:rPr lang="en-US" altLang="zh-CN" sz="3200" i="1" dirty="0"/>
              <a:t>ignore friction for now</a:t>
            </a:r>
            <a:r>
              <a:rPr lang="en-US" altLang="zh-CN" sz="3200" dirty="0"/>
              <a:t>) if A = 3.0 kg, B = 1.0 kg and C = 5.0 kg.</a:t>
            </a:r>
          </a:p>
        </p:txBody>
      </p:sp>
      <p:pic>
        <p:nvPicPr>
          <p:cNvPr id="829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657600"/>
            <a:ext cx="67341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1000" y="1676400"/>
            <a:ext cx="7772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3200" dirty="0"/>
              <a:t>The pulley system below accelerates at a rate of 0.67 m/s</a:t>
            </a:r>
            <a:r>
              <a:rPr lang="en-US" altLang="zh-CN" sz="3200" baseline="30000" dirty="0"/>
              <a:t>2 </a:t>
            </a:r>
            <a:r>
              <a:rPr lang="en-US" altLang="zh-CN" sz="3200" dirty="0"/>
              <a:t>ccw.  If mass A is 1.5 kg and mass C is 4.0 kg determine the mass of B.</a:t>
            </a:r>
          </a:p>
        </p:txBody>
      </p:sp>
      <p:pic>
        <p:nvPicPr>
          <p:cNvPr id="829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657600"/>
            <a:ext cx="67341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3200"/>
              <a:t>Page 94 # 15 - 19</a:t>
            </a:r>
            <a:endParaRPr lang="en-CA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45331" y="260648"/>
            <a:ext cx="7772400" cy="606896"/>
          </a:xfrm>
        </p:spPr>
        <p:txBody>
          <a:bodyPr/>
          <a:lstStyle/>
          <a:p>
            <a:pPr eaLnBrk="1" hangingPunct="1"/>
            <a:r>
              <a:rPr lang="en-US" altLang="zh-CN" dirty="0"/>
              <a:t>Steps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08720"/>
            <a:ext cx="8653462" cy="3264718"/>
          </a:xfrm>
        </p:spPr>
        <p:txBody>
          <a:bodyPr>
            <a:noAutofit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altLang="zh-CN" sz="3200" dirty="0"/>
              <a:t>Ensure the object is in equilibrium (no acceleration)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zh-CN" sz="3200" dirty="0"/>
              <a:t>Identify the forces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zh-CN" sz="3200" dirty="0"/>
              <a:t>Draw a F.B.D.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zh-CN" sz="3200" dirty="0"/>
              <a:t>Determine the force(s) you need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zh-CN" sz="3200" dirty="0"/>
              <a:t>Solve so that:</a:t>
            </a:r>
          </a:p>
        </p:txBody>
      </p:sp>
      <p:graphicFrame>
        <p:nvGraphicFramePr>
          <p:cNvPr id="9728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124200" y="3657600"/>
          <a:ext cx="15240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609480" imgH="507960" progId="">
                  <p:embed/>
                </p:oleObj>
              </mc:Choice>
              <mc:Fallback>
                <p:oleObj name="Equation" r:id="rId3" imgW="609480" imgH="50796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657600"/>
                        <a:ext cx="1524000" cy="1270000"/>
                      </a:xfrm>
                      <a:prstGeom prst="rect">
                        <a:avLst/>
                      </a:prstGeom>
                      <a:solidFill>
                        <a:srgbClr val="F0EE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304800" y="5011738"/>
            <a:ext cx="8653463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zh-CN" altLang="en-US" sz="2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304800" y="5029200"/>
            <a:ext cx="865346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 typeface="+mj-lt"/>
              <a:buAutoNum type="arabicPeriod" startAt="6"/>
            </a:pPr>
            <a:r>
              <a:rPr lang="en-US" altLang="zh-CN" sz="2800" dirty="0">
                <a:latin typeface="Arial" charset="0"/>
              </a:rPr>
              <a:t>Check that your answer has the right 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  <p:bldP spid="972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2513" y="838200"/>
            <a:ext cx="703897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28600" y="1295400"/>
            <a:ext cx="7772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dirty="0"/>
              <a:t>A tightrope walker experiences a force of gravity of 400 N  while standing on a rope.  What is the magnitude  of the force supporting him?</a:t>
            </a:r>
          </a:p>
        </p:txBody>
      </p:sp>
      <p:pic>
        <p:nvPicPr>
          <p:cNvPr id="99333" name="Picture 5" descr="IMG_43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276600"/>
            <a:ext cx="5181600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4" name="Oval 6"/>
          <p:cNvSpPr>
            <a:spLocks noChangeArrowheads="1"/>
          </p:cNvSpPr>
          <p:nvPr/>
        </p:nvSpPr>
        <p:spPr bwMode="auto">
          <a:xfrm>
            <a:off x="1371600" y="4724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9335" name="Line 7"/>
          <p:cNvSpPr>
            <a:spLocks noChangeShapeType="1"/>
          </p:cNvSpPr>
          <p:nvPr/>
        </p:nvSpPr>
        <p:spPr bwMode="auto">
          <a:xfrm>
            <a:off x="1447800" y="48006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914400" y="4953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F</a:t>
            </a:r>
            <a:r>
              <a:rPr lang="en-US" altLang="zh-CN" baseline="-25000"/>
              <a:t>g</a:t>
            </a:r>
            <a:endParaRPr lang="en-US" altLang="zh-CN"/>
          </a:p>
        </p:txBody>
      </p:sp>
      <p:sp>
        <p:nvSpPr>
          <p:cNvPr id="99337" name="Line 9"/>
          <p:cNvSpPr>
            <a:spLocks noChangeShapeType="1"/>
          </p:cNvSpPr>
          <p:nvPr/>
        </p:nvSpPr>
        <p:spPr bwMode="auto">
          <a:xfrm flipV="1">
            <a:off x="1447800" y="3733800"/>
            <a:ext cx="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609600" y="4038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F</a:t>
            </a:r>
            <a:r>
              <a:rPr lang="en-US" altLang="zh-CN" baseline="-25000"/>
              <a:t>rope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  <p:bldP spid="99334" grpId="0" animBg="1"/>
      <p:bldP spid="99335" grpId="0" animBg="1"/>
      <p:bldP spid="99336" grpId="0"/>
      <p:bldP spid="99337" grpId="0" animBg="1"/>
      <p:bldP spid="993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2800" dirty="0"/>
              <a:t>Mike the mighty explorer is driving his car along a flat road at a constant speed.  The engine is applying a force of 1.2 x 10</a:t>
            </a:r>
            <a:r>
              <a:rPr lang="en-US" altLang="zh-CN" sz="2800" baseline="30000" dirty="0"/>
              <a:t>3</a:t>
            </a:r>
            <a:r>
              <a:rPr lang="en-US" altLang="zh-CN" sz="2800" dirty="0"/>
              <a:t> N. Draw an F.B.D. representing this situation. </a:t>
            </a:r>
          </a:p>
          <a:p>
            <a:pPr eaLnBrk="1" hangingPunct="1"/>
            <a:r>
              <a:rPr lang="en-US" altLang="zh-CN" sz="2800" dirty="0"/>
              <a:t>What is the force of static friction?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Determine the unknown force if the mass below does not accelerate.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051720" y="2514600"/>
            <a:ext cx="5105400" cy="3048000"/>
            <a:chOff x="762000" y="3200400"/>
            <a:chExt cx="5105400" cy="3048000"/>
          </a:xfrm>
        </p:grpSpPr>
        <p:grpSp>
          <p:nvGrpSpPr>
            <p:cNvPr id="2" name="Group 11"/>
            <p:cNvGrpSpPr>
              <a:grpSpLocks/>
            </p:cNvGrpSpPr>
            <p:nvPr/>
          </p:nvGrpSpPr>
          <p:grpSpPr bwMode="auto">
            <a:xfrm>
              <a:off x="2590800" y="4724400"/>
              <a:ext cx="2209800" cy="990600"/>
              <a:chOff x="1440" y="2880"/>
              <a:chExt cx="1392" cy="624"/>
            </a:xfrm>
          </p:grpSpPr>
          <p:sp>
            <p:nvSpPr>
              <p:cNvPr id="60437" name="Line 9"/>
              <p:cNvSpPr>
                <a:spLocks noChangeShapeType="1"/>
              </p:cNvSpPr>
              <p:nvPr/>
            </p:nvSpPr>
            <p:spPr bwMode="auto">
              <a:xfrm>
                <a:off x="1440" y="2880"/>
                <a:ext cx="0" cy="62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0438" name="Text Box 10"/>
              <p:cNvSpPr txBox="1">
                <a:spLocks noChangeArrowheads="1"/>
              </p:cNvSpPr>
              <p:nvPr/>
            </p:nvSpPr>
            <p:spPr bwMode="auto">
              <a:xfrm>
                <a:off x="1488" y="3120"/>
                <a:ext cx="13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/>
                  <a:t>F = ?</a:t>
                </a:r>
              </a:p>
            </p:txBody>
          </p:sp>
        </p:grp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762000" y="3200400"/>
              <a:ext cx="5105400" cy="3048000"/>
              <a:chOff x="1872" y="1968"/>
              <a:chExt cx="3216" cy="1920"/>
            </a:xfrm>
          </p:grpSpPr>
          <p:grpSp>
            <p:nvGrpSpPr>
              <p:cNvPr id="4" name="Group 29"/>
              <p:cNvGrpSpPr>
                <a:grpSpLocks/>
              </p:cNvGrpSpPr>
              <p:nvPr/>
            </p:nvGrpSpPr>
            <p:grpSpPr bwMode="auto">
              <a:xfrm>
                <a:off x="1920" y="1968"/>
                <a:ext cx="2400" cy="960"/>
                <a:chOff x="336" y="816"/>
                <a:chExt cx="2400" cy="960"/>
              </a:xfrm>
            </p:grpSpPr>
            <p:sp>
              <p:nvSpPr>
                <p:cNvPr id="60435" name="Line 6"/>
                <p:cNvSpPr>
                  <a:spLocks noChangeShapeType="1"/>
                </p:cNvSpPr>
                <p:nvPr/>
              </p:nvSpPr>
              <p:spPr bwMode="auto">
                <a:xfrm>
                  <a:off x="336" y="864"/>
                  <a:ext cx="1056" cy="912"/>
                </a:xfrm>
                <a:prstGeom prst="line">
                  <a:avLst/>
                </a:prstGeom>
                <a:noFill/>
                <a:ln w="2857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0436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1440" y="816"/>
                  <a:ext cx="1296" cy="960"/>
                </a:xfrm>
                <a:prstGeom prst="line">
                  <a:avLst/>
                </a:prstGeom>
                <a:noFill/>
                <a:ln w="2857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5" name="Group 28"/>
              <p:cNvGrpSpPr>
                <a:grpSpLocks/>
              </p:cNvGrpSpPr>
              <p:nvPr/>
            </p:nvGrpSpPr>
            <p:grpSpPr bwMode="auto">
              <a:xfrm>
                <a:off x="1872" y="1968"/>
                <a:ext cx="3216" cy="1920"/>
                <a:chOff x="288" y="1968"/>
                <a:chExt cx="3216" cy="1920"/>
              </a:xfrm>
            </p:grpSpPr>
            <p:sp>
              <p:nvSpPr>
                <p:cNvPr id="60429" name="Line 5"/>
                <p:cNvSpPr>
                  <a:spLocks noChangeShapeType="1"/>
                </p:cNvSpPr>
                <p:nvPr/>
              </p:nvSpPr>
              <p:spPr bwMode="auto">
                <a:xfrm>
                  <a:off x="288" y="1968"/>
                  <a:ext cx="3216" cy="0"/>
                </a:xfrm>
                <a:prstGeom prst="line">
                  <a:avLst/>
                </a:prstGeom>
                <a:noFill/>
                <a:ln w="1270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6" name="Group 27"/>
                <p:cNvGrpSpPr>
                  <a:grpSpLocks/>
                </p:cNvGrpSpPr>
                <p:nvPr/>
              </p:nvGrpSpPr>
              <p:grpSpPr bwMode="auto">
                <a:xfrm>
                  <a:off x="336" y="1968"/>
                  <a:ext cx="2256" cy="1920"/>
                  <a:chOff x="336" y="1968"/>
                  <a:chExt cx="2256" cy="1920"/>
                </a:xfrm>
              </p:grpSpPr>
              <p:sp>
                <p:nvSpPr>
                  <p:cNvPr id="60431" name="Line 4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968"/>
                    <a:ext cx="0" cy="1920"/>
                  </a:xfrm>
                  <a:prstGeom prst="line">
                    <a:avLst/>
                  </a:prstGeom>
                  <a:noFill/>
                  <a:ln w="1270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60432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2736"/>
                    <a:ext cx="384" cy="288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60433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6" y="2016"/>
                    <a:ext cx="1440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 dirty="0">
                        <a:sym typeface="Symbol" pitchFamily="18" charset="2"/>
                      </a:rPr>
                      <a:t> </a:t>
                    </a:r>
                    <a:r>
                      <a:rPr lang="en-US" altLang="zh-CN" sz="2000" dirty="0">
                        <a:sym typeface="Symbol" pitchFamily="18" charset="2"/>
                      </a:rPr>
                      <a:t>= 45</a:t>
                    </a:r>
                    <a:r>
                      <a:rPr lang="en-US" altLang="zh-CN" sz="2000" baseline="30000" dirty="0">
                        <a:sym typeface="Symbol" pitchFamily="18" charset="2"/>
                      </a:rPr>
                      <a:t>0</a:t>
                    </a:r>
                    <a:endParaRPr lang="en-US" altLang="zh-CN" sz="2000" dirty="0">
                      <a:sym typeface="Symbol" pitchFamily="18" charset="2"/>
                    </a:endParaRPr>
                  </a:p>
                </p:txBody>
              </p:sp>
              <p:sp>
                <p:nvSpPr>
                  <p:cNvPr id="60434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72" y="2016"/>
                    <a:ext cx="720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 dirty="0">
                        <a:sym typeface="Symbol" pitchFamily="18" charset="2"/>
                      </a:rPr>
                      <a:t> </a:t>
                    </a:r>
                    <a:r>
                      <a:rPr lang="en-US" altLang="zh-CN" sz="2000" dirty="0">
                        <a:sym typeface="Symbol" pitchFamily="18" charset="2"/>
                      </a:rPr>
                      <a:t>= 45</a:t>
                    </a:r>
                    <a:r>
                      <a:rPr lang="en-US" altLang="zh-CN" sz="2000" baseline="30000" dirty="0">
                        <a:sym typeface="Symbol" pitchFamily="18" charset="2"/>
                      </a:rPr>
                      <a:t>0</a:t>
                    </a:r>
                    <a:endParaRPr lang="en-US" altLang="zh-CN" sz="2000" dirty="0">
                      <a:sym typeface="Symbol" pitchFamily="18" charset="2"/>
                    </a:endParaRPr>
                  </a:p>
                </p:txBody>
              </p:sp>
            </p:grpSp>
          </p:grpSp>
        </p:grp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838200" y="3276600"/>
              <a:ext cx="4648200" cy="1387475"/>
              <a:chOff x="528" y="2064"/>
              <a:chExt cx="2928" cy="874"/>
            </a:xfrm>
          </p:grpSpPr>
          <p:sp>
            <p:nvSpPr>
              <p:cNvPr id="60423" name="Line 23"/>
              <p:cNvSpPr>
                <a:spLocks noChangeShapeType="1"/>
              </p:cNvSpPr>
              <p:nvPr/>
            </p:nvSpPr>
            <p:spPr bwMode="auto">
              <a:xfrm flipV="1">
                <a:off x="1776" y="2064"/>
                <a:ext cx="1104" cy="8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0424" name="Line 24"/>
              <p:cNvSpPr>
                <a:spLocks noChangeShapeType="1"/>
              </p:cNvSpPr>
              <p:nvPr/>
            </p:nvSpPr>
            <p:spPr bwMode="auto">
              <a:xfrm flipH="1" flipV="1">
                <a:off x="528" y="2064"/>
                <a:ext cx="912" cy="8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0425" name="Text Box 25"/>
              <p:cNvSpPr txBox="1">
                <a:spLocks noChangeArrowheads="1"/>
              </p:cNvSpPr>
              <p:nvPr/>
            </p:nvSpPr>
            <p:spPr bwMode="auto">
              <a:xfrm>
                <a:off x="528" y="2688"/>
                <a:ext cx="10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/>
                  <a:t>F = 100 N</a:t>
                </a:r>
              </a:p>
            </p:txBody>
          </p:sp>
          <p:sp>
            <p:nvSpPr>
              <p:cNvPr id="60426" name="Text Box 26"/>
              <p:cNvSpPr txBox="1">
                <a:spLocks noChangeArrowheads="1"/>
              </p:cNvSpPr>
              <p:nvPr/>
            </p:nvSpPr>
            <p:spPr bwMode="auto">
              <a:xfrm>
                <a:off x="2400" y="2496"/>
                <a:ext cx="10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/>
                  <a:t>F = 100 N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66700" y="1700808"/>
            <a:ext cx="7772400" cy="11604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400" dirty="0"/>
              <a:t>Determine the unknown forces acting on the mass.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05000" y="3276600"/>
            <a:ext cx="4495800" cy="3124200"/>
            <a:chOff x="1905000" y="3276600"/>
            <a:chExt cx="4495800" cy="3124200"/>
          </a:xfrm>
        </p:grpSpPr>
        <p:grpSp>
          <p:nvGrpSpPr>
            <p:cNvPr id="2" name="Group 11"/>
            <p:cNvGrpSpPr>
              <a:grpSpLocks/>
            </p:cNvGrpSpPr>
            <p:nvPr/>
          </p:nvGrpSpPr>
          <p:grpSpPr bwMode="auto">
            <a:xfrm>
              <a:off x="1905000" y="3276600"/>
              <a:ext cx="4495800" cy="3124200"/>
              <a:chOff x="1200" y="2064"/>
              <a:chExt cx="2832" cy="1968"/>
            </a:xfrm>
          </p:grpSpPr>
          <p:sp>
            <p:nvSpPr>
              <p:cNvPr id="61451" name="Line 4"/>
              <p:cNvSpPr>
                <a:spLocks noChangeShapeType="1"/>
              </p:cNvSpPr>
              <p:nvPr/>
            </p:nvSpPr>
            <p:spPr bwMode="auto">
              <a:xfrm>
                <a:off x="1200" y="2064"/>
                <a:ext cx="0" cy="1968"/>
              </a:xfrm>
              <a:prstGeom prst="line">
                <a:avLst/>
              </a:prstGeom>
              <a:noFill/>
              <a:ln w="1270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1452" name="Line 5"/>
              <p:cNvSpPr>
                <a:spLocks noChangeShapeType="1"/>
              </p:cNvSpPr>
              <p:nvPr/>
            </p:nvSpPr>
            <p:spPr bwMode="auto">
              <a:xfrm>
                <a:off x="1200" y="2064"/>
                <a:ext cx="2832" cy="0"/>
              </a:xfrm>
              <a:prstGeom prst="line">
                <a:avLst/>
              </a:prstGeom>
              <a:noFill/>
              <a:ln w="1270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1453" name="Line 6"/>
              <p:cNvSpPr>
                <a:spLocks noChangeShapeType="1"/>
              </p:cNvSpPr>
              <p:nvPr/>
            </p:nvSpPr>
            <p:spPr bwMode="auto">
              <a:xfrm flipH="1">
                <a:off x="2400" y="2112"/>
                <a:ext cx="720" cy="960"/>
              </a:xfrm>
              <a:prstGeom prst="line">
                <a:avLst/>
              </a:prstGeom>
              <a:noFill/>
              <a:ln w="38100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1454" name="Rectangle 7"/>
              <p:cNvSpPr>
                <a:spLocks noChangeArrowheads="1"/>
              </p:cNvSpPr>
              <p:nvPr/>
            </p:nvSpPr>
            <p:spPr bwMode="auto">
              <a:xfrm>
                <a:off x="2016" y="3024"/>
                <a:ext cx="432" cy="38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FFCC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455" name="Line 8"/>
              <p:cNvSpPr>
                <a:spLocks noChangeShapeType="1"/>
              </p:cNvSpPr>
              <p:nvPr/>
            </p:nvSpPr>
            <p:spPr bwMode="auto">
              <a:xfrm>
                <a:off x="1248" y="3216"/>
                <a:ext cx="816" cy="0"/>
              </a:xfrm>
              <a:prstGeom prst="line">
                <a:avLst/>
              </a:prstGeom>
              <a:noFill/>
              <a:ln w="38100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1456" name="Text Box 9"/>
              <p:cNvSpPr txBox="1">
                <a:spLocks noChangeArrowheads="1"/>
              </p:cNvSpPr>
              <p:nvPr/>
            </p:nvSpPr>
            <p:spPr bwMode="auto">
              <a:xfrm>
                <a:off x="2304" y="2160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>
                    <a:sym typeface="Symbol" pitchFamily="18" charset="2"/>
                  </a:rPr>
                  <a:t> </a:t>
                </a:r>
                <a:r>
                  <a:rPr lang="en-US" altLang="zh-CN">
                    <a:sym typeface="Symbol" pitchFamily="18" charset="2"/>
                  </a:rPr>
                  <a:t>= 60</a:t>
                </a:r>
                <a:r>
                  <a:rPr lang="en-US" altLang="zh-CN" baseline="30000">
                    <a:sym typeface="Symbol" pitchFamily="18" charset="2"/>
                  </a:rPr>
                  <a:t>0</a:t>
                </a:r>
                <a:endParaRPr lang="en-US" altLang="zh-CN">
                  <a:sym typeface="Symbol" pitchFamily="18" charset="2"/>
                </a:endParaRPr>
              </a:p>
            </p:txBody>
          </p:sp>
        </p:grpSp>
        <p:sp>
          <p:nvSpPr>
            <p:cNvPr id="129034" name="Line 10"/>
            <p:cNvSpPr>
              <a:spLocks noChangeShapeType="1"/>
            </p:cNvSpPr>
            <p:nvPr/>
          </p:nvSpPr>
          <p:spPr bwMode="auto">
            <a:xfrm>
              <a:off x="3505200" y="5105400"/>
              <a:ext cx="0" cy="1219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9036" name="Text Box 12"/>
            <p:cNvSpPr txBox="1">
              <a:spLocks noChangeArrowheads="1"/>
            </p:cNvSpPr>
            <p:nvPr/>
          </p:nvSpPr>
          <p:spPr bwMode="auto">
            <a:xfrm>
              <a:off x="3657600" y="5486400"/>
              <a:ext cx="2590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F</a:t>
              </a:r>
              <a:r>
                <a:rPr lang="en-US" altLang="zh-CN" baseline="-25000"/>
                <a:t>1</a:t>
              </a:r>
              <a:r>
                <a:rPr lang="en-US" altLang="zh-CN"/>
                <a:t> = 50 N</a:t>
              </a:r>
            </a:p>
          </p:txBody>
        </p:sp>
        <p:sp>
          <p:nvSpPr>
            <p:cNvPr id="129037" name="Text Box 13"/>
            <p:cNvSpPr txBox="1">
              <a:spLocks noChangeArrowheads="1"/>
            </p:cNvSpPr>
            <p:nvPr/>
          </p:nvSpPr>
          <p:spPr bwMode="auto">
            <a:xfrm>
              <a:off x="1981200" y="4572000"/>
              <a:ext cx="15240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F</a:t>
              </a:r>
              <a:r>
                <a:rPr lang="en-US" altLang="zh-CN" baseline="-25000"/>
                <a:t>2</a:t>
              </a:r>
              <a:r>
                <a:rPr lang="en-US" altLang="zh-CN"/>
                <a:t> = ?</a:t>
              </a:r>
            </a:p>
          </p:txBody>
        </p:sp>
        <p:sp>
          <p:nvSpPr>
            <p:cNvPr id="129038" name="Line 14"/>
            <p:cNvSpPr>
              <a:spLocks noChangeShapeType="1"/>
            </p:cNvSpPr>
            <p:nvPr/>
          </p:nvSpPr>
          <p:spPr bwMode="auto">
            <a:xfrm flipH="1">
              <a:off x="1981200" y="5105400"/>
              <a:ext cx="14478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9039" name="Line 15"/>
            <p:cNvSpPr>
              <a:spLocks noChangeShapeType="1"/>
            </p:cNvSpPr>
            <p:nvPr/>
          </p:nvSpPr>
          <p:spPr bwMode="auto">
            <a:xfrm flipV="1">
              <a:off x="3505200" y="3276600"/>
              <a:ext cx="1371600" cy="1828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9040" name="Text Box 16"/>
            <p:cNvSpPr txBox="1">
              <a:spLocks noChangeArrowheads="1"/>
            </p:cNvSpPr>
            <p:nvPr/>
          </p:nvSpPr>
          <p:spPr bwMode="auto">
            <a:xfrm>
              <a:off x="4267200" y="4114800"/>
              <a:ext cx="1447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F</a:t>
              </a:r>
              <a:r>
                <a:rPr lang="en-US" altLang="zh-CN" baseline="-25000"/>
                <a:t>3</a:t>
              </a:r>
              <a:r>
                <a:rPr lang="en-US" altLang="zh-CN"/>
                <a:t> = 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dirty="0"/>
              <a:t>Acceleration Problems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1938" y="1219200"/>
            <a:ext cx="8577262" cy="2209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3200" dirty="0">
                <a:latin typeface="+mj-lt"/>
              </a:rPr>
              <a:t>When an object accelerate the forces are not all balanced </a:t>
            </a:r>
          </a:p>
          <a:p>
            <a:pPr eaLnBrk="1" hangingPunct="1"/>
            <a:r>
              <a:rPr lang="en-US" altLang="zh-CN" sz="3200" dirty="0" err="1">
                <a:latin typeface="+mj-lt"/>
              </a:rPr>
              <a:t>F</a:t>
            </a:r>
            <a:r>
              <a:rPr lang="en-US" altLang="zh-CN" sz="3200" baseline="-25000" dirty="0" err="1">
                <a:latin typeface="+mj-lt"/>
              </a:rPr>
              <a:t>net</a:t>
            </a:r>
            <a:r>
              <a:rPr lang="en-US" altLang="zh-CN" sz="3200" dirty="0">
                <a:latin typeface="+mj-lt"/>
              </a:rPr>
              <a:t> does not equal 0</a:t>
            </a:r>
          </a:p>
          <a:p>
            <a:pPr eaLnBrk="1" hangingPunct="1"/>
            <a:r>
              <a:rPr lang="en-US" altLang="zh-CN" sz="3200" dirty="0">
                <a:latin typeface="+mj-lt"/>
                <a:sym typeface="Symbol" pitchFamily="18" charset="2"/>
              </a:rPr>
              <a:t>F = ma</a:t>
            </a:r>
            <a:endParaRPr lang="en-US" altLang="zh-CN" sz="3200" dirty="0">
              <a:latin typeface="+mj-lt"/>
            </a:endParaRPr>
          </a:p>
        </p:txBody>
      </p:sp>
      <p:graphicFrame>
        <p:nvGraphicFramePr>
          <p:cNvPr id="10138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78788539"/>
              </p:ext>
            </p:extLst>
          </p:nvPr>
        </p:nvGraphicFramePr>
        <p:xfrm>
          <a:off x="1187624" y="3933056"/>
          <a:ext cx="6091237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" imgW="1688760" imgH="253800" progId="">
                  <p:embed/>
                </p:oleObj>
              </mc:Choice>
              <mc:Fallback>
                <p:oleObj name="Equation" r:id="rId3" imgW="1688760" imgH="2538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933056"/>
                        <a:ext cx="6091237" cy="915988"/>
                      </a:xfrm>
                      <a:prstGeom prst="rect">
                        <a:avLst/>
                      </a:prstGeom>
                      <a:solidFill>
                        <a:srgbClr val="F0EE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429</TotalTime>
  <Words>815</Words>
  <Application>Microsoft Office PowerPoint</Application>
  <PresentationFormat>On-screen Show (4:3)</PresentationFormat>
  <Paragraphs>83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Arial Narrow</vt:lpstr>
      <vt:lpstr>Calibri</vt:lpstr>
      <vt:lpstr>方正姚体</vt:lpstr>
      <vt:lpstr>Symbol</vt:lpstr>
      <vt:lpstr>Horizon</vt:lpstr>
      <vt:lpstr>Equation</vt:lpstr>
      <vt:lpstr>Applying Newton’s Laws</vt:lpstr>
      <vt:lpstr>PowerPoint Presentation</vt:lpstr>
      <vt:lpstr>Steps</vt:lpstr>
      <vt:lpstr>PowerPoint Presentation</vt:lpstr>
      <vt:lpstr>Example</vt:lpstr>
      <vt:lpstr>Example</vt:lpstr>
      <vt:lpstr>Example</vt:lpstr>
      <vt:lpstr>Example</vt:lpstr>
      <vt:lpstr>Acceleration Problems</vt:lpstr>
      <vt:lpstr>Example</vt:lpstr>
      <vt:lpstr>Example</vt:lpstr>
      <vt:lpstr>Example</vt:lpstr>
      <vt:lpstr>Example</vt:lpstr>
      <vt:lpstr>Homework</vt:lpstr>
      <vt:lpstr>Apparent Weight (aka Normal Force)</vt:lpstr>
      <vt:lpstr>Example</vt:lpstr>
      <vt:lpstr>Example</vt:lpstr>
      <vt:lpstr>Example</vt:lpstr>
      <vt:lpstr>Example</vt:lpstr>
      <vt:lpstr>Homework</vt:lpstr>
      <vt:lpstr>Ropes &amp; Pulleys</vt:lpstr>
      <vt:lpstr>Example:  Atwood’s Machine</vt:lpstr>
      <vt:lpstr>Example</vt:lpstr>
      <vt:lpstr>Example</vt:lpstr>
      <vt:lpstr>Example</vt:lpstr>
      <vt:lpstr>Example</vt:lpstr>
      <vt:lpstr>Example</vt:lpstr>
      <vt:lpstr>Homework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Newton’s Laws</dc:title>
  <dc:creator>Ian</dc:creator>
  <cp:lastModifiedBy>Ian Doktor</cp:lastModifiedBy>
  <cp:revision>27</cp:revision>
  <dcterms:created xsi:type="dcterms:W3CDTF">2010-06-25T18:59:22Z</dcterms:created>
  <dcterms:modified xsi:type="dcterms:W3CDTF">2017-04-11T19:19:52Z</dcterms:modified>
</cp:coreProperties>
</file>