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80" r:id="rId4"/>
    <p:sldId id="257" r:id="rId5"/>
    <p:sldId id="266" r:id="rId6"/>
    <p:sldId id="258" r:id="rId7"/>
    <p:sldId id="271" r:id="rId8"/>
    <p:sldId id="272" r:id="rId9"/>
    <p:sldId id="260" r:id="rId10"/>
    <p:sldId id="274" r:id="rId11"/>
    <p:sldId id="275" r:id="rId12"/>
    <p:sldId id="276" r:id="rId13"/>
    <p:sldId id="277" r:id="rId14"/>
    <p:sldId id="278" r:id="rId15"/>
    <p:sldId id="279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DA3A0-3FC8-4C40-ADD6-91886B8BAA40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AE321-8E2E-4A9A-8003-7F9325B53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00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6C2ED-4337-450F-9076-098BBF42BFB1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66E46-DDA2-4DF1-9B71-26D052C9F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41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EBB864-9225-4203-8CAF-29BD88526C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8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4B8A7EE-60C8-41F4-B80A-A30C2F4C6976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28DBEB6-C1DB-45E5-B4AA-A5FBE76FF96A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fPeprQ7oG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VkdfJ9PkR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1999"/>
            <a:ext cx="8748464" cy="1254794"/>
          </a:xfrm>
        </p:spPr>
        <p:txBody>
          <a:bodyPr>
            <a:normAutofit/>
          </a:bodyPr>
          <a:lstStyle/>
          <a:p>
            <a:r>
              <a:rPr lang="en-CA" dirty="0"/>
              <a:t>Simple Harmonic Motion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" y="1628800"/>
            <a:ext cx="913994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5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3200" dirty="0"/>
              <a:t>Remember that W = </a:t>
            </a:r>
            <a:r>
              <a:rPr lang="en-CA" sz="3200" dirty="0">
                <a:sym typeface="Symbol"/>
              </a:rPr>
              <a:t>E = </a:t>
            </a:r>
            <a:r>
              <a:rPr lang="en-CA" sz="3200" dirty="0" err="1">
                <a:sym typeface="Symbol"/>
              </a:rPr>
              <a:t>Fd</a:t>
            </a:r>
            <a:endParaRPr lang="en-CA" sz="3200" dirty="0"/>
          </a:p>
          <a:p>
            <a:pPr lvl="1"/>
            <a:r>
              <a:rPr lang="en-CA" sz="2800" dirty="0"/>
              <a:t>Hooke’s law: F = </a:t>
            </a:r>
            <a:r>
              <a:rPr lang="en-CA" sz="2800" dirty="0" err="1"/>
              <a:t>kx</a:t>
            </a:r>
            <a:endParaRPr lang="en-CA" sz="2800" dirty="0"/>
          </a:p>
          <a:p>
            <a:pPr lvl="1"/>
            <a:r>
              <a:rPr lang="en-CA" sz="2800" dirty="0"/>
              <a:t>Because </a:t>
            </a:r>
            <a:r>
              <a:rPr lang="en-CA" sz="2800" i="1" dirty="0"/>
              <a:t>x</a:t>
            </a:r>
            <a:r>
              <a:rPr lang="en-CA" sz="2800" dirty="0"/>
              <a:t> and </a:t>
            </a:r>
            <a:r>
              <a:rPr lang="en-CA" sz="2800" i="1" dirty="0"/>
              <a:t>d</a:t>
            </a:r>
            <a:r>
              <a:rPr lang="en-CA" sz="2800" dirty="0"/>
              <a:t> both represent displacement we’ll just use </a:t>
            </a:r>
            <a:r>
              <a:rPr lang="en-CA" sz="2800" i="1" dirty="0"/>
              <a:t>x</a:t>
            </a:r>
            <a:r>
              <a:rPr lang="en-CA" sz="2800" dirty="0"/>
              <a:t>.</a:t>
            </a:r>
          </a:p>
          <a:p>
            <a:r>
              <a:rPr lang="en-CA" sz="3200" dirty="0"/>
              <a:t>Remember that the work is the area under a Force-displacement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5931294-B2AB-45D2-BA4C-C3A749B376AC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328962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156176" cy="638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296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3200" dirty="0"/>
              <a:t>The area under the graph is a triangle. </a:t>
            </a:r>
          </a:p>
          <a:p>
            <a:pPr lvl="1" eaLnBrk="1" hangingPunct="1"/>
            <a:r>
              <a:rPr lang="en-CA" sz="2800" dirty="0"/>
              <a:t>Area = ½bh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644B6A-83FD-4083-8D54-050E2714B771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8002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296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3200" dirty="0"/>
              <a:t>How much energy is stored in a spring that is stretched 10 cm if the spring constant is 25 N/m?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D526CD1-5BFF-4082-A16A-583D5D5B450E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262330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CA" sz="3200" dirty="0"/>
              <a:t>A 100 g mass is on the end of a spring that is compressed 0.15 m.  As it passes through equilibrium the mass is moving at 2.5 m/s.  Determine the spring constant.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7B09E0D-4A88-4373-904B-291348DFF24D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836527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5472608" cy="5256584"/>
          </a:xfrm>
        </p:spPr>
        <p:txBody>
          <a:bodyPr>
            <a:normAutofit lnSpcReduction="10000"/>
          </a:bodyPr>
          <a:lstStyle/>
          <a:p>
            <a:r>
              <a:rPr lang="en-CA" sz="3200" dirty="0"/>
              <a:t>A catapult is designed by using a bungee cord. The cord (k = 2500 N/m) is stretched 1.5 m and a 3.0 kg Physics Textbook is fired.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3200" dirty="0"/>
              <a:t>Determine the maximum height the textbook could reach.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3200" dirty="0"/>
              <a:t>What is the maximum range of the textbook?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12" y="295442"/>
            <a:ext cx="2856752" cy="291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2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Page 183 #1 – 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52471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fPeprQ7oG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88" y="188640"/>
            <a:ext cx="90890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3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268760"/>
            <a:ext cx="8229600" cy="50734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Periodic Motion</a:t>
            </a:r>
            <a:r>
              <a:rPr lang="en-US" sz="2800" dirty="0"/>
              <a:t>: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Simple Harmonic Motion</a:t>
            </a:r>
            <a:r>
              <a:rPr lang="en-US" sz="2800" dirty="0"/>
              <a:t>: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Equilibrium Position</a:t>
            </a:r>
            <a:r>
              <a:rPr lang="en-US" sz="2800" dirty="0"/>
              <a:t>: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Period</a:t>
            </a:r>
            <a:r>
              <a:rPr lang="en-US" sz="2800" dirty="0"/>
              <a:t>: 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Frequency</a:t>
            </a:r>
            <a:r>
              <a:rPr lang="en-US" sz="2800" dirty="0"/>
              <a:t>: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rgbClr val="FF0000"/>
                </a:solidFill>
              </a:rPr>
              <a:t>Amplitude</a:t>
            </a:r>
            <a:r>
              <a:rPr lang="en-US" sz="280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084B32-D6C7-49F1-AA9F-14B1EFBF8196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37225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268760"/>
            <a:ext cx="8229600" cy="5073427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Periodic Motion</a:t>
            </a:r>
            <a:r>
              <a:rPr lang="en-US" sz="2800" dirty="0"/>
              <a:t>: Motion that repeats over a regular interval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Simple Harmonic Motion</a:t>
            </a:r>
            <a:r>
              <a:rPr lang="en-US" sz="2800" dirty="0"/>
              <a:t>: Periodic motion caused by a </a:t>
            </a:r>
            <a:r>
              <a:rPr lang="en-US" sz="2800" u="sng" dirty="0"/>
              <a:t>restoring force </a:t>
            </a:r>
            <a:r>
              <a:rPr lang="en-US" sz="2800" dirty="0"/>
              <a:t>which is directly proportional to the displacement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Equilibrium Position</a:t>
            </a:r>
            <a:r>
              <a:rPr lang="en-US" sz="2800" dirty="0"/>
              <a:t>: Point of lowest displacement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Period</a:t>
            </a:r>
            <a:r>
              <a:rPr lang="en-US" sz="2800" dirty="0"/>
              <a:t>:  Time for one complete cycle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Frequency</a:t>
            </a:r>
            <a:r>
              <a:rPr lang="en-US" sz="2800" dirty="0"/>
              <a:t>:  Number of complete cycles in one second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Amplitude</a:t>
            </a:r>
            <a:r>
              <a:rPr lang="en-US" sz="2800" dirty="0"/>
              <a:t>: Maximum displacement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084B32-D6C7-49F1-AA9F-14B1EFBF8196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4743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VkdfJ9PkR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504" y="476672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4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Hooke’s Law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6172200" cy="1371600"/>
          </a:xfrm>
        </p:spPr>
        <p:txBody>
          <a:bodyPr>
            <a:normAutofit/>
          </a:bodyPr>
          <a:lstStyle/>
          <a:p>
            <a:r>
              <a:rPr lang="en-US" sz="2800" dirty="0"/>
              <a:t>SHM can occur when a restoring force pushes back towards equilibrium.</a:t>
            </a:r>
          </a:p>
        </p:txBody>
      </p:sp>
      <p:graphicFrame>
        <p:nvGraphicFramePr>
          <p:cNvPr id="112656" name="Object 1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2391961"/>
              </p:ext>
            </p:extLst>
          </p:nvPr>
        </p:nvGraphicFramePr>
        <p:xfrm>
          <a:off x="403880" y="5547360"/>
          <a:ext cx="357981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647640" imgH="228600" progId="Equation.DSMT4">
                  <p:embed/>
                </p:oleObj>
              </mc:Choice>
              <mc:Fallback>
                <p:oleObj name="Equation" r:id="rId3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80" y="5547360"/>
                        <a:ext cx="3579813" cy="12636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DAB59B-9771-452F-AF83-B97AD6519C25}" type="slidenum">
              <a:rPr lang="en-US"/>
              <a:pPr/>
              <a:t>6</a:t>
            </a:fld>
            <a:endParaRPr lang="en-US"/>
          </a:p>
        </p:txBody>
      </p:sp>
      <p:pic>
        <p:nvPicPr>
          <p:cNvPr id="112646" name="Picture 6" descr="Simple_harmonic_oscillat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14287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14287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6324600" y="5715000"/>
            <a:ext cx="2362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4343400" y="54102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Equilibrium</a:t>
            </a: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7543800" y="5029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7905750" y="4824265"/>
            <a:ext cx="762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sp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V="1">
            <a:off x="7543800" y="58674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7848600" y="5867400"/>
            <a:ext cx="762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sp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381000" y="2708920"/>
            <a:ext cx="6248400" cy="26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 dirty="0"/>
              <a:t>The force is proportional to displacement as well as the ‘strength’ of the spring.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 dirty="0"/>
              <a:t>This relationship is known as Hooke’s Law:</a:t>
            </a:r>
          </a:p>
        </p:txBody>
      </p:sp>
    </p:spTree>
    <p:extLst>
      <p:ext uri="{BB962C8B-B14F-4D97-AF65-F5344CB8AC3E}">
        <p14:creationId xmlns:p14="http://schemas.microsoft.com/office/powerpoint/2010/main" val="24711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12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12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12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12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12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12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12649" grpId="0" animBg="1"/>
      <p:bldP spid="112650" grpId="0"/>
      <p:bldP spid="112651" grpId="0" animBg="1"/>
      <p:bldP spid="112652" grpId="0"/>
      <p:bldP spid="112653" grpId="0" animBg="1"/>
      <p:bldP spid="112654" grpId="0"/>
      <p:bldP spid="1126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5659734" cy="4724400"/>
          </a:xfrm>
        </p:spPr>
        <p:txBody>
          <a:bodyPr>
            <a:normAutofit/>
          </a:bodyPr>
          <a:lstStyle/>
          <a:p>
            <a:r>
              <a:rPr lang="en-US" sz="3200" dirty="0"/>
              <a:t>A spring (k = 15 N/m) has a natural length of 30 cm.  How much force does it take to stretch it to 40 cm?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0767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9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108006" cy="4724400"/>
          </a:xfrm>
        </p:spPr>
        <p:txBody>
          <a:bodyPr>
            <a:normAutofit/>
          </a:bodyPr>
          <a:lstStyle/>
          <a:p>
            <a:r>
              <a:rPr lang="en-US" sz="3200" dirty="0"/>
              <a:t>A spring (k = 17 N/m) is stretched 20 cm from its equilibrium position.  Determine the acceleration a 750 g object would experience.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36945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 designing a rollercoaster engineers plan on stopping the 350 kg car with a spring shock absorber.  If that car will be traveling at 10 m/s and must be brought to a stop it 3.5 s what should the spring constant of the shock absorber be?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BBFBA3-7C61-4D68-ADD4-EE00649182A1}" type="slidenum">
              <a:rPr lang="en-US"/>
              <a:pPr/>
              <a:t>9</a:t>
            </a:fld>
            <a:endParaRPr lang="en-US"/>
          </a:p>
        </p:txBody>
      </p:sp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541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420</TotalTime>
  <Words>402</Words>
  <Application>Microsoft Office PowerPoint</Application>
  <PresentationFormat>On-screen Show (4:3)</PresentationFormat>
  <Paragraphs>56</Paragraphs>
  <Slides>16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Corbel</vt:lpstr>
      <vt:lpstr>华文楷体</vt:lpstr>
      <vt:lpstr>Symbol</vt:lpstr>
      <vt:lpstr>Tahoma</vt:lpstr>
      <vt:lpstr>Tunga</vt:lpstr>
      <vt:lpstr>Wingdings</vt:lpstr>
      <vt:lpstr>Mylar</vt:lpstr>
      <vt:lpstr>Equation</vt:lpstr>
      <vt:lpstr>Simple Harmonic Motion </vt:lpstr>
      <vt:lpstr>PowerPoint Presentation</vt:lpstr>
      <vt:lpstr>Definitions</vt:lpstr>
      <vt:lpstr>Definitions</vt:lpstr>
      <vt:lpstr>PowerPoint Presentation</vt:lpstr>
      <vt:lpstr>Hooke’s Law</vt:lpstr>
      <vt:lpstr>Example</vt:lpstr>
      <vt:lpstr>Example</vt:lpstr>
      <vt:lpstr>Example</vt:lpstr>
      <vt:lpstr>Elastic Potential Energy</vt:lpstr>
      <vt:lpstr>PowerPoint Presentation</vt:lpstr>
      <vt:lpstr>PowerPoint Presentation</vt:lpstr>
      <vt:lpstr>Example</vt:lpstr>
      <vt:lpstr>Example</vt:lpstr>
      <vt:lpstr>Example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Waves</dc:title>
  <dc:creator>Einstein</dc:creator>
  <cp:lastModifiedBy>EPSB</cp:lastModifiedBy>
  <cp:revision>24</cp:revision>
  <cp:lastPrinted>2011-09-28T22:26:04Z</cp:lastPrinted>
  <dcterms:created xsi:type="dcterms:W3CDTF">2011-09-09T14:34:44Z</dcterms:created>
  <dcterms:modified xsi:type="dcterms:W3CDTF">2017-11-29T20:24:14Z</dcterms:modified>
</cp:coreProperties>
</file>