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5"/>
  </p:handoutMasterIdLst>
  <p:sldIdLst>
    <p:sldId id="286" r:id="rId2"/>
    <p:sldId id="280" r:id="rId3"/>
    <p:sldId id="287" r:id="rId4"/>
    <p:sldId id="288" r:id="rId5"/>
    <p:sldId id="279" r:id="rId6"/>
    <p:sldId id="281" r:id="rId7"/>
    <p:sldId id="257" r:id="rId8"/>
    <p:sldId id="258" r:id="rId9"/>
    <p:sldId id="261" r:id="rId10"/>
    <p:sldId id="262" r:id="rId11"/>
    <p:sldId id="289" r:id="rId12"/>
    <p:sldId id="263" r:id="rId13"/>
    <p:sldId id="264" r:id="rId14"/>
    <p:sldId id="265" r:id="rId15"/>
    <p:sldId id="266" r:id="rId16"/>
    <p:sldId id="267" r:id="rId17"/>
    <p:sldId id="268" r:id="rId18"/>
    <p:sldId id="290" r:id="rId19"/>
    <p:sldId id="292" r:id="rId20"/>
    <p:sldId id="291" r:id="rId21"/>
    <p:sldId id="269" r:id="rId22"/>
    <p:sldId id="271" r:id="rId23"/>
    <p:sldId id="270" r:id="rId24"/>
    <p:sldId id="274" r:id="rId25"/>
    <p:sldId id="282" r:id="rId26"/>
    <p:sldId id="283" r:id="rId27"/>
    <p:sldId id="284" r:id="rId28"/>
    <p:sldId id="275" r:id="rId29"/>
    <p:sldId id="276" r:id="rId30"/>
    <p:sldId id="293" r:id="rId31"/>
    <p:sldId id="294" r:id="rId32"/>
    <p:sldId id="277" r:id="rId33"/>
    <p:sldId id="272" r:id="rId34"/>
  </p:sldIdLst>
  <p:sldSz cx="9144000" cy="6858000" type="screen4x3"/>
  <p:notesSz cx="6858000"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9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2400" dirty="0"/>
              <a:t>Angle</a:t>
            </a:r>
            <a:r>
              <a:rPr lang="en-CA" sz="2400" baseline="0" dirty="0"/>
              <a:t> Wavelength Dependence</a:t>
            </a:r>
            <a:endParaRPr lang="en-CA" sz="2400" dirty="0"/>
          </a:p>
        </c:rich>
      </c:tx>
      <c:layout/>
      <c:overlay val="0"/>
      <c:spPr>
        <a:noFill/>
        <a:ln>
          <a:noFill/>
        </a:ln>
        <a:effectLst/>
      </c:spPr>
    </c:title>
    <c:autoTitleDeleted val="0"/>
    <c:plotArea>
      <c:layout>
        <c:manualLayout>
          <c:layoutTarget val="inner"/>
          <c:xMode val="edge"/>
          <c:yMode val="edge"/>
          <c:x val="0.12170868161396875"/>
          <c:y val="0.15390939468264211"/>
          <c:w val="0.84625569551687152"/>
          <c:h val="0.73523561484621369"/>
        </c:manualLayout>
      </c:layout>
      <c:scatterChart>
        <c:scatterStyle val="lineMarker"/>
        <c:varyColors val="0"/>
        <c:ser>
          <c:idx val="0"/>
          <c:order val="0"/>
          <c:spPr>
            <a:ln w="44450" cap="rnd">
              <a:solidFill>
                <a:schemeClr val="accent1"/>
              </a:solidFill>
              <a:round/>
            </a:ln>
            <a:effectLst/>
          </c:spPr>
          <c:marker>
            <c:symbol val="none"/>
          </c:marker>
          <c:xVal>
            <c:numRef>
              <c:f>Sheet1!$E$2:$E$73</c:f>
              <c:numCache>
                <c:formatCode>General</c:formatCode>
                <c:ptCount val="72"/>
                <c:pt idx="0">
                  <c:v>1.0000000000000002E-6</c:v>
                </c:pt>
                <c:pt idx="1">
                  <c:v>2.0000000000000003E-6</c:v>
                </c:pt>
                <c:pt idx="2">
                  <c:v>3.0000000000000009E-6</c:v>
                </c:pt>
                <c:pt idx="3">
                  <c:v>4.0000000000000007E-6</c:v>
                </c:pt>
                <c:pt idx="4">
                  <c:v>5.0000000000000004E-6</c:v>
                </c:pt>
                <c:pt idx="5">
                  <c:v>6.0000000000000002E-6</c:v>
                </c:pt>
                <c:pt idx="6">
                  <c:v>6.999999999999999E-6</c:v>
                </c:pt>
                <c:pt idx="7">
                  <c:v>7.9999999999999996E-6</c:v>
                </c:pt>
                <c:pt idx="8">
                  <c:v>8.9999999999999985E-6</c:v>
                </c:pt>
                <c:pt idx="9">
                  <c:v>9.9999999999999991E-6</c:v>
                </c:pt>
                <c:pt idx="10">
                  <c:v>1.1E-5</c:v>
                </c:pt>
                <c:pt idx="11">
                  <c:v>1.2E-5</c:v>
                </c:pt>
                <c:pt idx="12">
                  <c:v>1.3000000000000001E-5</c:v>
                </c:pt>
                <c:pt idx="13">
                  <c:v>1.4000000000000001E-5</c:v>
                </c:pt>
                <c:pt idx="14">
                  <c:v>1.5000000000000004E-5</c:v>
                </c:pt>
                <c:pt idx="15">
                  <c:v>1.6000000000000003E-5</c:v>
                </c:pt>
                <c:pt idx="16">
                  <c:v>1.7000000000000003E-5</c:v>
                </c:pt>
                <c:pt idx="17">
                  <c:v>1.8000000000000007E-5</c:v>
                </c:pt>
                <c:pt idx="18">
                  <c:v>1.9000000000000008E-5</c:v>
                </c:pt>
                <c:pt idx="19">
                  <c:v>2.0000000000000005E-5</c:v>
                </c:pt>
                <c:pt idx="20">
                  <c:v>2.1000000000000006E-5</c:v>
                </c:pt>
                <c:pt idx="21">
                  <c:v>2.2000000000000006E-5</c:v>
                </c:pt>
                <c:pt idx="22">
                  <c:v>2.300000000000001E-5</c:v>
                </c:pt>
                <c:pt idx="23">
                  <c:v>2.4000000000000007E-5</c:v>
                </c:pt>
                <c:pt idx="24">
                  <c:v>2.5000000000000011E-5</c:v>
                </c:pt>
                <c:pt idx="25">
                  <c:v>2.6000000000000009E-5</c:v>
                </c:pt>
                <c:pt idx="26">
                  <c:v>2.7000000000000013E-5</c:v>
                </c:pt>
                <c:pt idx="27">
                  <c:v>2.8000000000000013E-5</c:v>
                </c:pt>
                <c:pt idx="28">
                  <c:v>2.9000000000000017E-5</c:v>
                </c:pt>
                <c:pt idx="29">
                  <c:v>3.0000000000000014E-5</c:v>
                </c:pt>
                <c:pt idx="30">
                  <c:v>3.1000000000000015E-5</c:v>
                </c:pt>
                <c:pt idx="31">
                  <c:v>3.2000000000000019E-5</c:v>
                </c:pt>
                <c:pt idx="32">
                  <c:v>3.3000000000000016E-5</c:v>
                </c:pt>
                <c:pt idx="33">
                  <c:v>3.400000000000002E-5</c:v>
                </c:pt>
                <c:pt idx="34">
                  <c:v>3.5000000000000024E-5</c:v>
                </c:pt>
                <c:pt idx="35">
                  <c:v>3.6000000000000021E-5</c:v>
                </c:pt>
                <c:pt idx="36">
                  <c:v>3.7000000000000018E-5</c:v>
                </c:pt>
                <c:pt idx="37">
                  <c:v>3.8000000000000022E-5</c:v>
                </c:pt>
                <c:pt idx="38">
                  <c:v>3.900000000000002E-5</c:v>
                </c:pt>
                <c:pt idx="39">
                  <c:v>4.0000000000000017E-5</c:v>
                </c:pt>
                <c:pt idx="40">
                  <c:v>4.1000000000000014E-5</c:v>
                </c:pt>
                <c:pt idx="41">
                  <c:v>4.2000000000000011E-5</c:v>
                </c:pt>
                <c:pt idx="42">
                  <c:v>4.3000000000000008E-5</c:v>
                </c:pt>
                <c:pt idx="43">
                  <c:v>4.4000000000000006E-5</c:v>
                </c:pt>
                <c:pt idx="44">
                  <c:v>4.5000000000000003E-5</c:v>
                </c:pt>
                <c:pt idx="45">
                  <c:v>4.5999999999999993E-5</c:v>
                </c:pt>
                <c:pt idx="46">
                  <c:v>4.699999999999999E-5</c:v>
                </c:pt>
                <c:pt idx="47">
                  <c:v>4.7999999999999988E-5</c:v>
                </c:pt>
                <c:pt idx="48">
                  <c:v>4.8999999999999985E-5</c:v>
                </c:pt>
                <c:pt idx="49">
                  <c:v>4.9999999999999982E-5</c:v>
                </c:pt>
                <c:pt idx="50">
                  <c:v>5.0999999999999979E-5</c:v>
                </c:pt>
                <c:pt idx="51">
                  <c:v>5.1999999999999976E-5</c:v>
                </c:pt>
                <c:pt idx="52">
                  <c:v>5.2999999999999974E-5</c:v>
                </c:pt>
                <c:pt idx="53">
                  <c:v>5.3999999999999971E-5</c:v>
                </c:pt>
                <c:pt idx="54">
                  <c:v>5.4999999999999968E-5</c:v>
                </c:pt>
                <c:pt idx="55">
                  <c:v>5.5999999999999965E-5</c:v>
                </c:pt>
                <c:pt idx="56">
                  <c:v>5.6999999999999962E-5</c:v>
                </c:pt>
                <c:pt idx="57">
                  <c:v>5.799999999999996E-5</c:v>
                </c:pt>
                <c:pt idx="58">
                  <c:v>5.899999999999995E-5</c:v>
                </c:pt>
                <c:pt idx="59">
                  <c:v>5.9999999999999954E-5</c:v>
                </c:pt>
                <c:pt idx="60">
                  <c:v>6.0999999999999945E-5</c:v>
                </c:pt>
                <c:pt idx="61">
                  <c:v>6.1999999999999948E-5</c:v>
                </c:pt>
                <c:pt idx="62">
                  <c:v>6.2999999999999932E-5</c:v>
                </c:pt>
                <c:pt idx="63">
                  <c:v>6.3999999999999943E-5</c:v>
                </c:pt>
                <c:pt idx="64">
                  <c:v>6.4999999999999927E-5</c:v>
                </c:pt>
                <c:pt idx="65">
                  <c:v>6.5999999999999924E-5</c:v>
                </c:pt>
                <c:pt idx="66">
                  <c:v>6.6999999999999921E-5</c:v>
                </c:pt>
                <c:pt idx="67">
                  <c:v>6.7999999999999918E-5</c:v>
                </c:pt>
                <c:pt idx="68">
                  <c:v>6.8999999999999915E-5</c:v>
                </c:pt>
                <c:pt idx="69">
                  <c:v>6.9999999999999913E-5</c:v>
                </c:pt>
                <c:pt idx="70">
                  <c:v>7.099999999999991E-5</c:v>
                </c:pt>
                <c:pt idx="71">
                  <c:v>7.1999999999999907E-5</c:v>
                </c:pt>
              </c:numCache>
            </c:numRef>
          </c:xVal>
          <c:yVal>
            <c:numRef>
              <c:f>Sheet1!$F$2:$F$73</c:f>
              <c:numCache>
                <c:formatCode>General</c:formatCode>
                <c:ptCount val="72"/>
                <c:pt idx="0">
                  <c:v>0.57307545410699789</c:v>
                </c:pt>
                <c:pt idx="1">
                  <c:v>1.1462082277014609</c:v>
                </c:pt>
                <c:pt idx="2">
                  <c:v>1.7194556918897963</c:v>
                </c:pt>
                <c:pt idx="3">
                  <c:v>2.2928753211454969</c:v>
                </c:pt>
                <c:pt idx="4">
                  <c:v>2.8665247453163336</c:v>
                </c:pt>
                <c:pt idx="5">
                  <c:v>3.4404618020216859</c:v>
                </c:pt>
                <c:pt idx="6">
                  <c:v>4.0147445895730804</c:v>
                </c:pt>
                <c:pt idx="7">
                  <c:v>4.5894315205535241</c:v>
                </c:pt>
                <c:pt idx="8">
                  <c:v>5.1645813761945707</c:v>
                </c:pt>
                <c:pt idx="9">
                  <c:v>5.7402533616939708</c:v>
                </c:pt>
                <c:pt idx="10">
                  <c:v>6.3165071626215834</c:v>
                </c:pt>
                <c:pt idx="11">
                  <c:v>6.8934030025666519</c:v>
                </c:pt>
                <c:pt idx="12">
                  <c:v>7.4710017021859914</c:v>
                </c:pt>
                <c:pt idx="13">
                  <c:v>8.0493647398198185</c:v>
                </c:pt>
                <c:pt idx="14">
                  <c:v>8.6285543138502057</c:v>
                </c:pt>
                <c:pt idx="15">
                  <c:v>9.2086334069862819</c:v>
                </c:pt>
                <c:pt idx="16">
                  <c:v>9.7896658526707476</c:v>
                </c:pt>
                <c:pt idx="17">
                  <c:v>10.371716403813624</c:v>
                </c:pt>
                <c:pt idx="18">
                  <c:v>10.954850804072185</c:v>
                </c:pt>
                <c:pt idx="19">
                  <c:v>11.539135861910077</c:v>
                </c:pt>
                <c:pt idx="20">
                  <c:v>12.124639527684565</c:v>
                </c:pt>
                <c:pt idx="21">
                  <c:v>12.711430974028337</c:v>
                </c:pt>
                <c:pt idx="22">
                  <c:v>13.299580679811648</c:v>
                </c:pt>
                <c:pt idx="23">
                  <c:v>13.889160517992165</c:v>
                </c:pt>
                <c:pt idx="24">
                  <c:v>14.480243847683596</c:v>
                </c:pt>
                <c:pt idx="25">
                  <c:v>15.072905610800516</c:v>
                </c:pt>
                <c:pt idx="26">
                  <c:v>15.667222433666097</c:v>
                </c:pt>
                <c:pt idx="27">
                  <c:v>16.263272734001603</c:v>
                </c:pt>
                <c:pt idx="28">
                  <c:v>16.861136833752585</c:v>
                </c:pt>
                <c:pt idx="29">
                  <c:v>17.460897078246283</c:v>
                </c:pt>
                <c:pt idx="30">
                  <c:v>18.062637962219178</c:v>
                </c:pt>
                <c:pt idx="31">
                  <c:v>18.6664462633026</c:v>
                </c:pt>
                <c:pt idx="32">
                  <c:v>19.272411183609201</c:v>
                </c:pt>
                <c:pt idx="33">
                  <c:v>19.88062450012389</c:v>
                </c:pt>
                <c:pt idx="34">
                  <c:v>20.491180724671093</c:v>
                </c:pt>
                <c:pt idx="35">
                  <c:v>21.104177274306029</c:v>
                </c:pt>
                <c:pt idx="36">
                  <c:v>21.719714653063097</c:v>
                </c:pt>
                <c:pt idx="37">
                  <c:v>22.337896646089444</c:v>
                </c:pt>
                <c:pt idx="38">
                  <c:v>22.958830527299266</c:v>
                </c:pt>
                <c:pt idx="39">
                  <c:v>23.582627281804484</c:v>
                </c:pt>
                <c:pt idx="40">
                  <c:v>24.209401844513231</c:v>
                </c:pt>
                <c:pt idx="41">
                  <c:v>24.839273356440465</c:v>
                </c:pt>
                <c:pt idx="42">
                  <c:v>25.472365440448083</c:v>
                </c:pt>
                <c:pt idx="43">
                  <c:v>26.108806498327993</c:v>
                </c:pt>
                <c:pt idx="44">
                  <c:v>26.748730031363685</c:v>
                </c:pt>
                <c:pt idx="45">
                  <c:v>27.39227498675945</c:v>
                </c:pt>
                <c:pt idx="46">
                  <c:v>28.039586132614073</c:v>
                </c:pt>
                <c:pt idx="47">
                  <c:v>28.690814464446298</c:v>
                </c:pt>
                <c:pt idx="48">
                  <c:v>29.34611764665603</c:v>
                </c:pt>
                <c:pt idx="49">
                  <c:v>30.005660492739182</c:v>
                </c:pt>
                <c:pt idx="50">
                  <c:v>30.669615488573044</c:v>
                </c:pt>
                <c:pt idx="51">
                  <c:v>31.3381633636644</c:v>
                </c:pt>
                <c:pt idx="52">
                  <c:v>32.011493715919791</c:v>
                </c:pt>
                <c:pt idx="53">
                  <c:v>32.689805696270575</c:v>
                </c:pt>
                <c:pt idx="54">
                  <c:v>33.373308760386408</c:v>
                </c:pt>
                <c:pt idx="55">
                  <c:v>34.062223495762844</c:v>
                </c:pt>
                <c:pt idx="56">
                  <c:v>34.756782533701234</c:v>
                </c:pt>
                <c:pt idx="57">
                  <c:v>35.457231557149029</c:v>
                </c:pt>
                <c:pt idx="58">
                  <c:v>36.163830417078557</c:v>
                </c:pt>
                <c:pt idx="59">
                  <c:v>36.87685437210795</c:v>
                </c:pt>
                <c:pt idx="60">
                  <c:v>37.596595468476906</c:v>
                </c:pt>
                <c:pt idx="61">
                  <c:v>38.323364080365103</c:v>
                </c:pt>
                <c:pt idx="62">
                  <c:v>39.057490633989453</c:v>
                </c:pt>
                <c:pt idx="63">
                  <c:v>39.799327543069062</c:v>
                </c:pt>
                <c:pt idx="64">
                  <c:v>40.549251388272474</c:v>
                </c:pt>
                <c:pt idx="65">
                  <c:v>41.307665379374704</c:v>
                </c:pt>
                <c:pt idx="66">
                  <c:v>42.075002146324231</c:v>
                </c:pt>
                <c:pt idx="67">
                  <c:v>42.851726914608562</c:v>
                </c:pt>
                <c:pt idx="68">
                  <c:v>43.638341131669449</c:v>
                </c:pt>
                <c:pt idx="69">
                  <c:v>44.435386625257976</c:v>
                </c:pt>
                <c:pt idx="70">
                  <c:v>45.243450392330708</c:v>
                </c:pt>
                <c:pt idx="71">
                  <c:v>46.063170139428578</c:v>
                </c:pt>
              </c:numCache>
            </c:numRef>
          </c:yVal>
          <c:smooth val="0"/>
          <c:extLst>
            <c:ext xmlns:c16="http://schemas.microsoft.com/office/drawing/2014/chart" uri="{C3380CC4-5D6E-409C-BE32-E72D297353CC}">
              <c16:uniqueId val="{00000000-912E-4555-A21E-C5709929F70D}"/>
            </c:ext>
          </c:extLst>
        </c:ser>
        <c:ser>
          <c:idx val="1"/>
          <c:order val="1"/>
          <c:spPr>
            <a:ln w="38100" cap="rnd">
              <a:solidFill>
                <a:schemeClr val="accent2"/>
              </a:solidFill>
              <a:round/>
            </a:ln>
            <a:effectLst/>
          </c:spPr>
          <c:marker>
            <c:symbol val="none"/>
          </c:marker>
          <c:xVal>
            <c:numRef>
              <c:f>Sheet1!$E$2:$E$73</c:f>
              <c:numCache>
                <c:formatCode>General</c:formatCode>
                <c:ptCount val="72"/>
                <c:pt idx="0">
                  <c:v>1.0000000000000002E-6</c:v>
                </c:pt>
                <c:pt idx="1">
                  <c:v>2.0000000000000003E-6</c:v>
                </c:pt>
                <c:pt idx="2">
                  <c:v>3.0000000000000009E-6</c:v>
                </c:pt>
                <c:pt idx="3">
                  <c:v>4.0000000000000007E-6</c:v>
                </c:pt>
                <c:pt idx="4">
                  <c:v>5.0000000000000004E-6</c:v>
                </c:pt>
                <c:pt idx="5">
                  <c:v>6.0000000000000002E-6</c:v>
                </c:pt>
                <c:pt idx="6">
                  <c:v>6.999999999999999E-6</c:v>
                </c:pt>
                <c:pt idx="7">
                  <c:v>7.9999999999999996E-6</c:v>
                </c:pt>
                <c:pt idx="8">
                  <c:v>8.9999999999999985E-6</c:v>
                </c:pt>
                <c:pt idx="9">
                  <c:v>9.9999999999999991E-6</c:v>
                </c:pt>
                <c:pt idx="10">
                  <c:v>1.1E-5</c:v>
                </c:pt>
                <c:pt idx="11">
                  <c:v>1.2E-5</c:v>
                </c:pt>
                <c:pt idx="12">
                  <c:v>1.3000000000000001E-5</c:v>
                </c:pt>
                <c:pt idx="13">
                  <c:v>1.4000000000000001E-5</c:v>
                </c:pt>
                <c:pt idx="14">
                  <c:v>1.5000000000000004E-5</c:v>
                </c:pt>
                <c:pt idx="15">
                  <c:v>1.6000000000000003E-5</c:v>
                </c:pt>
                <c:pt idx="16">
                  <c:v>1.7000000000000003E-5</c:v>
                </c:pt>
                <c:pt idx="17">
                  <c:v>1.8000000000000007E-5</c:v>
                </c:pt>
                <c:pt idx="18">
                  <c:v>1.9000000000000008E-5</c:v>
                </c:pt>
                <c:pt idx="19">
                  <c:v>2.0000000000000005E-5</c:v>
                </c:pt>
                <c:pt idx="20">
                  <c:v>2.1000000000000006E-5</c:v>
                </c:pt>
                <c:pt idx="21">
                  <c:v>2.2000000000000006E-5</c:v>
                </c:pt>
                <c:pt idx="22">
                  <c:v>2.300000000000001E-5</c:v>
                </c:pt>
                <c:pt idx="23">
                  <c:v>2.4000000000000007E-5</c:v>
                </c:pt>
                <c:pt idx="24">
                  <c:v>2.5000000000000011E-5</c:v>
                </c:pt>
                <c:pt idx="25">
                  <c:v>2.6000000000000009E-5</c:v>
                </c:pt>
                <c:pt idx="26">
                  <c:v>2.7000000000000013E-5</c:v>
                </c:pt>
                <c:pt idx="27">
                  <c:v>2.8000000000000013E-5</c:v>
                </c:pt>
                <c:pt idx="28">
                  <c:v>2.9000000000000017E-5</c:v>
                </c:pt>
                <c:pt idx="29">
                  <c:v>3.0000000000000014E-5</c:v>
                </c:pt>
                <c:pt idx="30">
                  <c:v>3.1000000000000015E-5</c:v>
                </c:pt>
                <c:pt idx="31">
                  <c:v>3.2000000000000019E-5</c:v>
                </c:pt>
                <c:pt idx="32">
                  <c:v>3.3000000000000016E-5</c:v>
                </c:pt>
                <c:pt idx="33">
                  <c:v>3.400000000000002E-5</c:v>
                </c:pt>
                <c:pt idx="34">
                  <c:v>3.5000000000000024E-5</c:v>
                </c:pt>
                <c:pt idx="35">
                  <c:v>3.6000000000000021E-5</c:v>
                </c:pt>
                <c:pt idx="36">
                  <c:v>3.7000000000000018E-5</c:v>
                </c:pt>
                <c:pt idx="37">
                  <c:v>3.8000000000000022E-5</c:v>
                </c:pt>
                <c:pt idx="38">
                  <c:v>3.900000000000002E-5</c:v>
                </c:pt>
                <c:pt idx="39">
                  <c:v>4.0000000000000017E-5</c:v>
                </c:pt>
                <c:pt idx="40">
                  <c:v>4.1000000000000014E-5</c:v>
                </c:pt>
                <c:pt idx="41">
                  <c:v>4.2000000000000011E-5</c:v>
                </c:pt>
                <c:pt idx="42">
                  <c:v>4.3000000000000008E-5</c:v>
                </c:pt>
                <c:pt idx="43">
                  <c:v>4.4000000000000006E-5</c:v>
                </c:pt>
                <c:pt idx="44">
                  <c:v>4.5000000000000003E-5</c:v>
                </c:pt>
                <c:pt idx="45">
                  <c:v>4.5999999999999993E-5</c:v>
                </c:pt>
                <c:pt idx="46">
                  <c:v>4.699999999999999E-5</c:v>
                </c:pt>
                <c:pt idx="47">
                  <c:v>4.7999999999999988E-5</c:v>
                </c:pt>
                <c:pt idx="48">
                  <c:v>4.8999999999999985E-5</c:v>
                </c:pt>
                <c:pt idx="49">
                  <c:v>4.9999999999999982E-5</c:v>
                </c:pt>
                <c:pt idx="50">
                  <c:v>5.0999999999999979E-5</c:v>
                </c:pt>
                <c:pt idx="51">
                  <c:v>5.1999999999999976E-5</c:v>
                </c:pt>
                <c:pt idx="52">
                  <c:v>5.2999999999999974E-5</c:v>
                </c:pt>
                <c:pt idx="53">
                  <c:v>5.3999999999999971E-5</c:v>
                </c:pt>
                <c:pt idx="54">
                  <c:v>5.4999999999999968E-5</c:v>
                </c:pt>
                <c:pt idx="55">
                  <c:v>5.5999999999999965E-5</c:v>
                </c:pt>
                <c:pt idx="56">
                  <c:v>5.6999999999999962E-5</c:v>
                </c:pt>
                <c:pt idx="57">
                  <c:v>5.799999999999996E-5</c:v>
                </c:pt>
                <c:pt idx="58">
                  <c:v>5.899999999999995E-5</c:v>
                </c:pt>
                <c:pt idx="59">
                  <c:v>5.9999999999999954E-5</c:v>
                </c:pt>
                <c:pt idx="60">
                  <c:v>6.0999999999999945E-5</c:v>
                </c:pt>
                <c:pt idx="61">
                  <c:v>6.1999999999999948E-5</c:v>
                </c:pt>
                <c:pt idx="62">
                  <c:v>6.2999999999999932E-5</c:v>
                </c:pt>
                <c:pt idx="63">
                  <c:v>6.3999999999999943E-5</c:v>
                </c:pt>
                <c:pt idx="64">
                  <c:v>6.4999999999999927E-5</c:v>
                </c:pt>
                <c:pt idx="65">
                  <c:v>6.5999999999999924E-5</c:v>
                </c:pt>
                <c:pt idx="66">
                  <c:v>6.6999999999999921E-5</c:v>
                </c:pt>
                <c:pt idx="67">
                  <c:v>6.7999999999999918E-5</c:v>
                </c:pt>
                <c:pt idx="68">
                  <c:v>6.8999999999999915E-5</c:v>
                </c:pt>
                <c:pt idx="69">
                  <c:v>6.9999999999999913E-5</c:v>
                </c:pt>
                <c:pt idx="70">
                  <c:v>7.099999999999991E-5</c:v>
                </c:pt>
                <c:pt idx="71">
                  <c:v>7.1999999999999907E-5</c:v>
                </c:pt>
              </c:numCache>
            </c:numRef>
          </c:xVal>
          <c:yVal>
            <c:numRef>
              <c:f>Sheet1!$K$2:$K$101</c:f>
              <c:numCache>
                <c:formatCode>General</c:formatCode>
                <c:ptCount val="100"/>
                <c:pt idx="0">
                  <c:v>0.57304680152809384</c:v>
                </c:pt>
                <c:pt idx="1">
                  <c:v>1.1459790242493144</c:v>
                </c:pt>
                <c:pt idx="2">
                  <c:v>1.7186822267551811</c:v>
                </c:pt>
                <c:pt idx="3">
                  <c:v>2.291042242022352</c:v>
                </c:pt>
                <c:pt idx="4">
                  <c:v>2.8629453135783818</c:v>
                </c:pt>
                <c:pt idx="5">
                  <c:v>3.4342782304417128</c:v>
                </c:pt>
                <c:pt idx="6">
                  <c:v>4.0049284604379656</c:v>
                </c:pt>
                <c:pt idx="7">
                  <c:v>4.5747842815035709</c:v>
                </c:pt>
                <c:pt idx="8">
                  <c:v>5.1437349105988837</c:v>
                </c:pt>
                <c:pt idx="9">
                  <c:v>5.7116706298660178</c:v>
                </c:pt>
                <c:pt idx="10">
                  <c:v>6.2784829096816237</c:v>
                </c:pt>
                <c:pt idx="11">
                  <c:v>6.8440645282715442</c:v>
                </c:pt>
                <c:pt idx="12">
                  <c:v>7.4083096875726691</c:v>
                </c:pt>
                <c:pt idx="13">
                  <c:v>7.971114125047067</c:v>
                </c:pt>
                <c:pt idx="14">
                  <c:v>8.5323752211746289</c:v>
                </c:pt>
                <c:pt idx="15">
                  <c:v>9.0919921023725756</c:v>
                </c:pt>
                <c:pt idx="16">
                  <c:v>9.6498657391134639</c:v>
                </c:pt>
                <c:pt idx="17">
                  <c:v>10.205899039037112</c:v>
                </c:pt>
                <c:pt idx="18">
                  <c:v>10.759996934876416</c:v>
                </c:pt>
                <c:pt idx="19">
                  <c:v>11.312066467041879</c:v>
                </c:pt>
                <c:pt idx="20">
                  <c:v>11.862016860734732</c:v>
                </c:pt>
                <c:pt idx="21">
                  <c:v>12.40975959748363</c:v>
                </c:pt>
                <c:pt idx="22">
                  <c:v>12.955208481024869</c:v>
                </c:pt>
                <c:pt idx="23">
                  <c:v>13.498279697470682</c:v>
                </c:pt>
                <c:pt idx="24">
                  <c:v>14.038891869734341</c:v>
                </c:pt>
                <c:pt idx="25">
                  <c:v>14.576966106204358</c:v>
                </c:pt>
                <c:pt idx="26">
                  <c:v>15.112426043682881</c:v>
                </c:pt>
                <c:pt idx="27">
                  <c:v>15.645197884625256</c:v>
                </c:pt>
                <c:pt idx="28">
                  <c:v>16.175210428738751</c:v>
                </c:pt>
                <c:pt idx="29">
                  <c:v>16.702395099018176</c:v>
                </c:pt>
                <c:pt idx="30">
                  <c:v>17.226685962314932</c:v>
                </c:pt>
                <c:pt idx="31">
                  <c:v>17.748019744553371</c:v>
                </c:pt>
                <c:pt idx="32">
                  <c:v>18.266335840724619</c:v>
                </c:pt>
                <c:pt idx="33">
                  <c:v>18.781576319802614</c:v>
                </c:pt>
                <c:pt idx="34">
                  <c:v>19.293685924740824</c:v>
                </c:pt>
                <c:pt idx="35">
                  <c:v>19.802612067719902</c:v>
                </c:pt>
                <c:pt idx="36">
                  <c:v>20.308304820827395</c:v>
                </c:pt>
                <c:pt idx="37">
                  <c:v>20.810716902359687</c:v>
                </c:pt>
                <c:pt idx="38">
                  <c:v>21.309803658944496</c:v>
                </c:pt>
                <c:pt idx="39">
                  <c:v>21.805523043688542</c:v>
                </c:pt>
                <c:pt idx="40">
                  <c:v>22.297835590560375</c:v>
                </c:pt>
                <c:pt idx="41">
                  <c:v>22.786704385222315</c:v>
                </c:pt>
                <c:pt idx="42">
                  <c:v>23.272095032528121</c:v>
                </c:pt>
                <c:pt idx="43">
                  <c:v>23.75397562090464</c:v>
                </c:pt>
                <c:pt idx="44">
                  <c:v>24.232316683836142</c:v>
                </c:pt>
                <c:pt idx="45">
                  <c:v>24.707091158669463</c:v>
                </c:pt>
                <c:pt idx="46">
                  <c:v>25.178274342956524</c:v>
                </c:pt>
                <c:pt idx="47">
                  <c:v>25.645843848548409</c:v>
                </c:pt>
                <c:pt idx="48">
                  <c:v>26.10977955365183</c:v>
                </c:pt>
                <c:pt idx="49">
                  <c:v>26.570063553054784</c:v>
                </c:pt>
                <c:pt idx="50">
                  <c:v>27.026680106723639</c:v>
                </c:pt>
                <c:pt idx="51">
                  <c:v>27.479615586968254</c:v>
                </c:pt>
                <c:pt idx="52">
                  <c:v>27.92885842436619</c:v>
                </c:pt>
                <c:pt idx="53">
                  <c:v>28.374399052630597</c:v>
                </c:pt>
                <c:pt idx="54">
                  <c:v>28.816229852599456</c:v>
                </c:pt>
                <c:pt idx="55">
                  <c:v>29.25434509551722</c:v>
                </c:pt>
                <c:pt idx="56">
                  <c:v>29.68874088577196</c:v>
                </c:pt>
                <c:pt idx="57">
                  <c:v>30.119415103244119</c:v>
                </c:pt>
                <c:pt idx="58">
                  <c:v>30.546367345414883</c:v>
                </c:pt>
                <c:pt idx="59">
                  <c:v>30.969598869374426</c:v>
                </c:pt>
                <c:pt idx="60">
                  <c:v>31.389112533862583</c:v>
                </c:pt>
                <c:pt idx="61">
                  <c:v>31.804912741466264</c:v>
                </c:pt>
                <c:pt idx="62">
                  <c:v>32.217005381090466</c:v>
                </c:pt>
                <c:pt idx="63">
                  <c:v>32.625397770811546</c:v>
                </c:pt>
                <c:pt idx="64">
                  <c:v>33.030098601213936</c:v>
                </c:pt>
                <c:pt idx="65">
                  <c:v>33.43111787930404</c:v>
                </c:pt>
                <c:pt idx="66">
                  <c:v>33.828466873087187</c:v>
                </c:pt>
                <c:pt idx="67">
                  <c:v>34.222158056886933</c:v>
                </c:pt>
                <c:pt idx="68">
                  <c:v>34.612205057478356</c:v>
                </c:pt>
                <c:pt idx="69">
                  <c:v>34.998622601100742</c:v>
                </c:pt>
                <c:pt idx="70">
                  <c:v>35.38142646140814</c:v>
                </c:pt>
                <c:pt idx="71">
                  <c:v>35.760633408410101</c:v>
                </c:pt>
                <c:pt idx="72">
                  <c:v>36.136261158448953</c:v>
                </c:pt>
                <c:pt idx="73">
                  <c:v>36.508328325254041</c:v>
                </c:pt>
                <c:pt idx="74">
                  <c:v>36.87685437210795</c:v>
                </c:pt>
                <c:pt idx="75">
                  <c:v>37.241859565154549</c:v>
                </c:pt>
                <c:pt idx="76">
                  <c:v>37.603364927873592</c:v>
                </c:pt>
                <c:pt idx="77">
                  <c:v>37.961392196742146</c:v>
                </c:pt>
                <c:pt idx="78">
                  <c:v>38.315963778098585</c:v>
                </c:pt>
                <c:pt idx="79">
                  <c:v>38.667102706220732</c:v>
                </c:pt>
                <c:pt idx="80">
                  <c:v>39.014832602626178</c:v>
                </c:pt>
                <c:pt idx="81">
                  <c:v>39.359177636598545</c:v>
                </c:pt>
                <c:pt idx="82">
                  <c:v>39.700162486941053</c:v>
                </c:pt>
                <c:pt idx="83">
                  <c:v>40.037812304954862</c:v>
                </c:pt>
                <c:pt idx="84">
                  <c:v>40.372152678637072</c:v>
                </c:pt>
                <c:pt idx="85">
                  <c:v>40.703209598090851</c:v>
                </c:pt>
                <c:pt idx="86">
                  <c:v>41.031009422137494</c:v>
                </c:pt>
                <c:pt idx="87">
                  <c:v>41.355578846118071</c:v>
                </c:pt>
                <c:pt idx="88">
                  <c:v>41.676944870870457</c:v>
                </c:pt>
                <c:pt idx="89">
                  <c:v>41.995134772865654</c:v>
                </c:pt>
                <c:pt idx="90">
                  <c:v>42.310176075485792</c:v>
                </c:pt>
                <c:pt idx="91">
                  <c:v>42.622096521424588</c:v>
                </c:pt>
                <c:pt idx="92">
                  <c:v>42.930924046190043</c:v>
                </c:pt>
                <c:pt idx="93">
                  <c:v>43.236686752687952</c:v>
                </c:pt>
                <c:pt idx="94">
                  <c:v>43.539412886863602</c:v>
                </c:pt>
                <c:pt idx="95">
                  <c:v>43.839130814378755</c:v>
                </c:pt>
                <c:pt idx="96">
                  <c:v>44.135868998299721</c:v>
                </c:pt>
                <c:pt idx="97">
                  <c:v>44.429655977772228</c:v>
                </c:pt>
                <c:pt idx="98">
                  <c:v>44.720520347658166</c:v>
                </c:pt>
                <c:pt idx="99">
                  <c:v>45.00849073910873</c:v>
                </c:pt>
              </c:numCache>
            </c:numRef>
          </c:yVal>
          <c:smooth val="0"/>
          <c:extLst>
            <c:ext xmlns:c16="http://schemas.microsoft.com/office/drawing/2014/chart" uri="{C3380CC4-5D6E-409C-BE32-E72D297353CC}">
              <c16:uniqueId val="{00000001-912E-4555-A21E-C5709929F70D}"/>
            </c:ext>
          </c:extLst>
        </c:ser>
        <c:ser>
          <c:idx val="2"/>
          <c:order val="2"/>
          <c:spPr>
            <a:ln w="19050" cap="rnd">
              <a:solidFill>
                <a:schemeClr val="accent3"/>
              </a:solidFill>
              <a:round/>
            </a:ln>
            <a:effectLst/>
          </c:spPr>
          <c:marker>
            <c:symbol val="none"/>
          </c:marker>
          <c:xVal>
            <c:numRef>
              <c:f>Sheet1!$E$2:$E$73</c:f>
              <c:numCache>
                <c:formatCode>General</c:formatCode>
                <c:ptCount val="72"/>
                <c:pt idx="0">
                  <c:v>1.0000000000000002E-6</c:v>
                </c:pt>
                <c:pt idx="1">
                  <c:v>2.0000000000000003E-6</c:v>
                </c:pt>
                <c:pt idx="2">
                  <c:v>3.0000000000000009E-6</c:v>
                </c:pt>
                <c:pt idx="3">
                  <c:v>4.0000000000000007E-6</c:v>
                </c:pt>
                <c:pt idx="4">
                  <c:v>5.0000000000000004E-6</c:v>
                </c:pt>
                <c:pt idx="5">
                  <c:v>6.0000000000000002E-6</c:v>
                </c:pt>
                <c:pt idx="6">
                  <c:v>6.999999999999999E-6</c:v>
                </c:pt>
                <c:pt idx="7">
                  <c:v>7.9999999999999996E-6</c:v>
                </c:pt>
                <c:pt idx="8">
                  <c:v>8.9999999999999985E-6</c:v>
                </c:pt>
                <c:pt idx="9">
                  <c:v>9.9999999999999991E-6</c:v>
                </c:pt>
                <c:pt idx="10">
                  <c:v>1.1E-5</c:v>
                </c:pt>
                <c:pt idx="11">
                  <c:v>1.2E-5</c:v>
                </c:pt>
                <c:pt idx="12">
                  <c:v>1.3000000000000001E-5</c:v>
                </c:pt>
                <c:pt idx="13">
                  <c:v>1.4000000000000001E-5</c:v>
                </c:pt>
                <c:pt idx="14">
                  <c:v>1.5000000000000004E-5</c:v>
                </c:pt>
                <c:pt idx="15">
                  <c:v>1.6000000000000003E-5</c:v>
                </c:pt>
                <c:pt idx="16">
                  <c:v>1.7000000000000003E-5</c:v>
                </c:pt>
                <c:pt idx="17">
                  <c:v>1.8000000000000007E-5</c:v>
                </c:pt>
                <c:pt idx="18">
                  <c:v>1.9000000000000008E-5</c:v>
                </c:pt>
                <c:pt idx="19">
                  <c:v>2.0000000000000005E-5</c:v>
                </c:pt>
                <c:pt idx="20">
                  <c:v>2.1000000000000006E-5</c:v>
                </c:pt>
                <c:pt idx="21">
                  <c:v>2.2000000000000006E-5</c:v>
                </c:pt>
                <c:pt idx="22">
                  <c:v>2.300000000000001E-5</c:v>
                </c:pt>
                <c:pt idx="23">
                  <c:v>2.4000000000000007E-5</c:v>
                </c:pt>
                <c:pt idx="24">
                  <c:v>2.5000000000000011E-5</c:v>
                </c:pt>
                <c:pt idx="25">
                  <c:v>2.6000000000000009E-5</c:v>
                </c:pt>
                <c:pt idx="26">
                  <c:v>2.7000000000000013E-5</c:v>
                </c:pt>
                <c:pt idx="27">
                  <c:v>2.8000000000000013E-5</c:v>
                </c:pt>
                <c:pt idx="28">
                  <c:v>2.9000000000000017E-5</c:v>
                </c:pt>
                <c:pt idx="29">
                  <c:v>3.0000000000000014E-5</c:v>
                </c:pt>
                <c:pt idx="30">
                  <c:v>3.1000000000000015E-5</c:v>
                </c:pt>
                <c:pt idx="31">
                  <c:v>3.2000000000000019E-5</c:v>
                </c:pt>
                <c:pt idx="32">
                  <c:v>3.3000000000000016E-5</c:v>
                </c:pt>
                <c:pt idx="33">
                  <c:v>3.400000000000002E-5</c:v>
                </c:pt>
                <c:pt idx="34">
                  <c:v>3.5000000000000024E-5</c:v>
                </c:pt>
                <c:pt idx="35">
                  <c:v>3.6000000000000021E-5</c:v>
                </c:pt>
                <c:pt idx="36">
                  <c:v>3.7000000000000018E-5</c:v>
                </c:pt>
                <c:pt idx="37">
                  <c:v>3.8000000000000022E-5</c:v>
                </c:pt>
                <c:pt idx="38">
                  <c:v>3.900000000000002E-5</c:v>
                </c:pt>
                <c:pt idx="39">
                  <c:v>4.0000000000000017E-5</c:v>
                </c:pt>
                <c:pt idx="40">
                  <c:v>4.1000000000000014E-5</c:v>
                </c:pt>
                <c:pt idx="41">
                  <c:v>4.2000000000000011E-5</c:v>
                </c:pt>
                <c:pt idx="42">
                  <c:v>4.3000000000000008E-5</c:v>
                </c:pt>
                <c:pt idx="43">
                  <c:v>4.4000000000000006E-5</c:v>
                </c:pt>
                <c:pt idx="44">
                  <c:v>4.5000000000000003E-5</c:v>
                </c:pt>
                <c:pt idx="45">
                  <c:v>4.5999999999999993E-5</c:v>
                </c:pt>
                <c:pt idx="46">
                  <c:v>4.699999999999999E-5</c:v>
                </c:pt>
                <c:pt idx="47">
                  <c:v>4.7999999999999988E-5</c:v>
                </c:pt>
                <c:pt idx="48">
                  <c:v>4.8999999999999985E-5</c:v>
                </c:pt>
                <c:pt idx="49">
                  <c:v>4.9999999999999982E-5</c:v>
                </c:pt>
                <c:pt idx="50">
                  <c:v>5.0999999999999979E-5</c:v>
                </c:pt>
                <c:pt idx="51">
                  <c:v>5.1999999999999976E-5</c:v>
                </c:pt>
                <c:pt idx="52">
                  <c:v>5.2999999999999974E-5</c:v>
                </c:pt>
                <c:pt idx="53">
                  <c:v>5.3999999999999971E-5</c:v>
                </c:pt>
                <c:pt idx="54">
                  <c:v>5.4999999999999968E-5</c:v>
                </c:pt>
                <c:pt idx="55">
                  <c:v>5.5999999999999965E-5</c:v>
                </c:pt>
                <c:pt idx="56">
                  <c:v>5.6999999999999962E-5</c:v>
                </c:pt>
                <c:pt idx="57">
                  <c:v>5.799999999999996E-5</c:v>
                </c:pt>
                <c:pt idx="58">
                  <c:v>5.899999999999995E-5</c:v>
                </c:pt>
                <c:pt idx="59">
                  <c:v>5.9999999999999954E-5</c:v>
                </c:pt>
                <c:pt idx="60">
                  <c:v>6.0999999999999945E-5</c:v>
                </c:pt>
                <c:pt idx="61">
                  <c:v>6.1999999999999948E-5</c:v>
                </c:pt>
                <c:pt idx="62">
                  <c:v>6.2999999999999932E-5</c:v>
                </c:pt>
                <c:pt idx="63">
                  <c:v>6.3999999999999943E-5</c:v>
                </c:pt>
                <c:pt idx="64">
                  <c:v>6.4999999999999927E-5</c:v>
                </c:pt>
                <c:pt idx="65">
                  <c:v>6.5999999999999924E-5</c:v>
                </c:pt>
                <c:pt idx="66">
                  <c:v>6.6999999999999921E-5</c:v>
                </c:pt>
                <c:pt idx="67">
                  <c:v>6.7999999999999918E-5</c:v>
                </c:pt>
                <c:pt idx="68">
                  <c:v>6.8999999999999915E-5</c:v>
                </c:pt>
                <c:pt idx="69">
                  <c:v>6.9999999999999913E-5</c:v>
                </c:pt>
                <c:pt idx="70">
                  <c:v>7.099999999999991E-5</c:v>
                </c:pt>
                <c:pt idx="71">
                  <c:v>7.1999999999999907E-5</c:v>
                </c:pt>
              </c:numCache>
            </c:numRef>
          </c:xVal>
          <c:yVal>
            <c:numRef>
              <c:f>Sheet1!$I$2:$I$101</c:f>
              <c:numCache>
                <c:formatCode>General</c:formatCode>
                <c:ptCount val="100"/>
                <c:pt idx="0">
                  <c:v>9.9995000374968765E-7</c:v>
                </c:pt>
                <c:pt idx="1">
                  <c:v>1.9996001199600144E-6</c:v>
                </c:pt>
                <c:pt idx="2">
                  <c:v>2.9986509105671015E-6</c:v>
                </c:pt>
                <c:pt idx="3">
                  <c:v>3.9968038348871583E-6</c:v>
                </c:pt>
                <c:pt idx="4">
                  <c:v>4.993761694389224E-6</c:v>
                </c:pt>
                <c:pt idx="5">
                  <c:v>5.9892290727946717E-6</c:v>
                </c:pt>
                <c:pt idx="6">
                  <c:v>6.9829127699913874E-6</c:v>
                </c:pt>
                <c:pt idx="7">
                  <c:v>7.9745222282889994E-6</c:v>
                </c:pt>
                <c:pt idx="8">
                  <c:v>8.9637699495890595E-6</c:v>
                </c:pt>
                <c:pt idx="9">
                  <c:v>9.9503719020998919E-6</c:v>
                </c:pt>
                <c:pt idx="10">
                  <c:v>1.093404791528976E-5</c:v>
                </c:pt>
                <c:pt idx="11">
                  <c:v>1.1914522061843064E-5</c:v>
                </c:pt>
                <c:pt idx="12">
                  <c:v>1.2891523025462093E-5</c:v>
                </c:pt>
                <c:pt idx="13">
                  <c:v>1.3864784453440624E-5</c:v>
                </c:pt>
                <c:pt idx="14">
                  <c:v>1.4834045293024467E-5</c:v>
                </c:pt>
                <c:pt idx="15">
                  <c:v>1.579905011066729E-5</c:v>
                </c:pt>
                <c:pt idx="16">
                  <c:v>1.67595493933869E-5</c:v>
                </c:pt>
                <c:pt idx="17">
                  <c:v>1.7715299831526522E-5</c:v>
                </c:pt>
                <c:pt idx="18">
                  <c:v>1.8666064582327022E-5</c:v>
                </c:pt>
                <c:pt idx="19">
                  <c:v>1.9611613513818408E-5</c:v>
                </c:pt>
                <c:pt idx="20">
                  <c:v>2.0551723428641387E-5</c:v>
                </c:pt>
                <c:pt idx="21">
                  <c:v>2.1486178267511983E-5</c:v>
                </c:pt>
                <c:pt idx="22">
                  <c:v>2.2414769292142696E-5</c:v>
                </c:pt>
                <c:pt idx="23">
                  <c:v>2.333729524753243E-5</c:v>
                </c:pt>
                <c:pt idx="24">
                  <c:v>2.4253562503633309E-5</c:v>
                </c:pt>
                <c:pt idx="25">
                  <c:v>2.5163385176495086E-5</c:v>
                </c:pt>
                <c:pt idx="26">
                  <c:v>2.6066585229076467E-5</c:v>
                </c:pt>
                <c:pt idx="27">
                  <c:v>2.6962992551997102E-5</c:v>
                </c:pt>
                <c:pt idx="28">
                  <c:v>2.7852445024583242E-5</c:v>
                </c:pt>
                <c:pt idx="29">
                  <c:v>2.8734788556634557E-5</c:v>
                </c:pt>
                <c:pt idx="30">
                  <c:v>2.9609877111408075E-5</c:v>
                </c:pt>
                <c:pt idx="31">
                  <c:v>3.0477572710378389E-5</c:v>
                </c:pt>
                <c:pt idx="32">
                  <c:v>3.1337745420390203E-5</c:v>
                </c:pt>
                <c:pt idx="33">
                  <c:v>3.2190273323870252E-5</c:v>
                </c:pt>
                <c:pt idx="34">
                  <c:v>3.3035042472810626E-5</c:v>
                </c:pt>
                <c:pt idx="35">
                  <c:v>3.3871946827274178E-5</c:v>
                </c:pt>
                <c:pt idx="36">
                  <c:v>3.4700888179205452E-5</c:v>
                </c:pt>
                <c:pt idx="37">
                  <c:v>3.5521776062357282E-5</c:v>
                </c:pt>
                <c:pt idx="38">
                  <c:v>3.6334527649164414E-5</c:v>
                </c:pt>
                <c:pt idx="39">
                  <c:v>3.7139067635410393E-5</c:v>
                </c:pt>
                <c:pt idx="40">
                  <c:v>3.7935328113544386E-5</c:v>
                </c:pt>
                <c:pt idx="41">
                  <c:v>3.8723248435509186E-5</c:v>
                </c:pt>
                <c:pt idx="42">
                  <c:v>3.9502775065941538E-5</c:v>
                </c:pt>
                <c:pt idx="43">
                  <c:v>4.0273861426601687E-5</c:v>
                </c:pt>
                <c:pt idx="44">
                  <c:v>4.103646773287979E-5</c:v>
                </c:pt>
                <c:pt idx="45">
                  <c:v>4.1790560823214438E-5</c:v>
                </c:pt>
                <c:pt idx="46">
                  <c:v>4.2536113982242143E-5</c:v>
                </c:pt>
                <c:pt idx="47">
                  <c:v>4.327310675847713E-5</c:v>
                </c:pt>
                <c:pt idx="48">
                  <c:v>4.4001524777298332E-5</c:v>
                </c:pt>
                <c:pt idx="49">
                  <c:v>4.4721359549995782E-5</c:v>
                </c:pt>
                <c:pt idx="50">
                  <c:v>4.543260827960123E-5</c:v>
                </c:pt>
                <c:pt idx="51">
                  <c:v>4.6135273664198939E-5</c:v>
                </c:pt>
                <c:pt idx="52">
                  <c:v>4.6829363698382082E-5</c:v>
                </c:pt>
                <c:pt idx="53">
                  <c:v>4.7514891473488378E-5</c:v>
                </c:pt>
                <c:pt idx="54">
                  <c:v>4.8191874977215559E-5</c:v>
                </c:pt>
                <c:pt idx="55">
                  <c:v>4.8860336893184299E-5</c:v>
                </c:pt>
                <c:pt idx="56">
                  <c:v>4.9520304400981648E-5</c:v>
                </c:pt>
                <c:pt idx="57">
                  <c:v>5.0171808977184576E-5</c:v>
                </c:pt>
                <c:pt idx="58">
                  <c:v>5.0814886197828572E-5</c:v>
                </c:pt>
                <c:pt idx="59">
                  <c:v>5.1449575542752612E-5</c:v>
                </c:pt>
                <c:pt idx="60">
                  <c:v>5.2075920202218242E-5</c:v>
                </c:pt>
                <c:pt idx="61">
                  <c:v>5.2693966886167503E-5</c:v>
                </c:pt>
                <c:pt idx="62">
                  <c:v>5.3303765636452351E-5</c:v>
                </c:pt>
                <c:pt idx="63">
                  <c:v>5.3905369642336698E-5</c:v>
                </c:pt>
                <c:pt idx="64">
                  <c:v>5.4498835059541378E-5</c:v>
                </c:pt>
                <c:pt idx="65">
                  <c:v>5.5084220833073815E-5</c:v>
                </c:pt>
                <c:pt idx="66">
                  <c:v>5.5661588524054754E-5</c:v>
                </c:pt>
                <c:pt idx="67">
                  <c:v>5.6231002140727859E-5</c:v>
                </c:pt>
                <c:pt idx="68">
                  <c:v>5.6792527973812281E-5</c:v>
                </c:pt>
                <c:pt idx="69">
                  <c:v>5.734623443633279E-5</c:v>
                </c:pt>
                <c:pt idx="70">
                  <c:v>5.7892191908039604E-5</c:v>
                </c:pt>
                <c:pt idx="71">
                  <c:v>5.8430472584507546E-5</c:v>
                </c:pt>
                <c:pt idx="72">
                  <c:v>5.8961150330983109E-5</c:v>
                </c:pt>
                <c:pt idx="73">
                  <c:v>5.9484300541029416E-5</c:v>
                </c:pt>
                <c:pt idx="74">
                  <c:v>5.9999999999999947E-5</c:v>
                </c:pt>
                <c:pt idx="75">
                  <c:v>6.0508326753355741E-5</c:v>
                </c:pt>
                <c:pt idx="76">
                  <c:v>6.1009359979824708E-5</c:v>
                </c:pt>
                <c:pt idx="77">
                  <c:v>6.1503179869387651E-5</c:v>
                </c:pt>
                <c:pt idx="78">
                  <c:v>6.1989867506061973E-5</c:v>
                </c:pt>
                <c:pt idx="79">
                  <c:v>6.246950475544236E-5</c:v>
                </c:pt>
                <c:pt idx="80">
                  <c:v>6.2942174156946617E-5</c:v>
                </c:pt>
                <c:pt idx="81">
                  <c:v>6.3407958820704621E-5</c:v>
                </c:pt>
                <c:pt idx="82">
                  <c:v>6.3866942329020236E-5</c:v>
                </c:pt>
                <c:pt idx="83">
                  <c:v>6.431920864232727E-5</c:v>
                </c:pt>
                <c:pt idx="84">
                  <c:v>6.4764842009553978E-5</c:v>
                </c:pt>
                <c:pt idx="85">
                  <c:v>6.5203926882804672E-5</c:v>
                </c:pt>
                <c:pt idx="86">
                  <c:v>6.5636547836261117E-5</c:v>
                </c:pt>
                <c:pt idx="87">
                  <c:v>6.6062789489202398E-5</c:v>
                </c:pt>
                <c:pt idx="88">
                  <c:v>6.6482736433037942E-5</c:v>
                </c:pt>
                <c:pt idx="89">
                  <c:v>6.6896473162244904E-5</c:v>
                </c:pt>
                <c:pt idx="90">
                  <c:v>6.7304084009099432E-5</c:v>
                </c:pt>
                <c:pt idx="91">
                  <c:v>6.7705653082088276E-5</c:v>
                </c:pt>
                <c:pt idx="92">
                  <c:v>6.8101264207886882E-5</c:v>
                </c:pt>
                <c:pt idx="93">
                  <c:v>6.8491000876788624E-5</c:v>
                </c:pt>
                <c:pt idx="94">
                  <c:v>6.8874946191469242E-5</c:v>
                </c:pt>
                <c:pt idx="95">
                  <c:v>6.9253182818971288E-5</c:v>
                </c:pt>
                <c:pt idx="96">
                  <c:v>6.9625792945792765E-5</c:v>
                </c:pt>
                <c:pt idx="97">
                  <c:v>6.9992858235965643E-5</c:v>
                </c:pt>
                <c:pt idx="98">
                  <c:v>7.0354459792010466E-5</c:v>
                </c:pt>
                <c:pt idx="99">
                  <c:v>7.0710678118654686E-5</c:v>
                </c:pt>
              </c:numCache>
            </c:numRef>
          </c:yVal>
          <c:smooth val="0"/>
          <c:extLst>
            <c:ext xmlns:c16="http://schemas.microsoft.com/office/drawing/2014/chart" uri="{C3380CC4-5D6E-409C-BE32-E72D297353CC}">
              <c16:uniqueId val="{00000002-912E-4555-A21E-C5709929F70D}"/>
            </c:ext>
          </c:extLst>
        </c:ser>
        <c:dLbls>
          <c:showLegendKey val="0"/>
          <c:showVal val="0"/>
          <c:showCatName val="0"/>
          <c:showSerName val="0"/>
          <c:showPercent val="0"/>
          <c:showBubbleSize val="0"/>
        </c:dLbls>
        <c:axId val="76168512"/>
        <c:axId val="111075328"/>
      </c:scatterChart>
      <c:valAx>
        <c:axId val="76168512"/>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CA" sz="2200"/>
                  <a:t>Wavelength</a:t>
                </a:r>
              </a:p>
            </c:rich>
          </c:tx>
          <c:layout/>
          <c:overlay val="0"/>
          <c:spPr>
            <a:noFill/>
            <a:ln>
              <a:noFill/>
            </a:ln>
            <a:effectLst/>
          </c:spPr>
        </c:title>
        <c:numFmt formatCode="General" sourceLinked="1"/>
        <c:majorTickMark val="none"/>
        <c:minorTickMark val="none"/>
        <c:tickLblPos val="nextTo"/>
        <c:crossAx val="111075328"/>
        <c:crosses val="autoZero"/>
        <c:crossBetween val="midCat"/>
      </c:valAx>
      <c:valAx>
        <c:axId val="111075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CA" sz="2400" dirty="0"/>
                  <a:t>Angle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761685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1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71488"/>
          </a:xfrm>
          <a:prstGeom prst="rect">
            <a:avLst/>
          </a:prstGeom>
        </p:spPr>
        <p:txBody>
          <a:bodyPr vert="horz" lIns="91440" tIns="45720" rIns="91440" bIns="45720" rtlCol="0"/>
          <a:lstStyle>
            <a:lvl1pPr algn="r">
              <a:defRPr sz="1200"/>
            </a:lvl1pPr>
          </a:lstStyle>
          <a:p>
            <a:fld id="{606BF4F0-4299-4942-BCDA-78CF26DE5A56}" type="datetimeFigureOut">
              <a:rPr lang="en-US" smtClean="0"/>
              <a:t>4/12/2018</a:t>
            </a:fld>
            <a:endParaRPr lang="en-US"/>
          </a:p>
        </p:txBody>
      </p:sp>
      <p:sp>
        <p:nvSpPr>
          <p:cNvPr id="4" name="Footer Placeholder 3"/>
          <p:cNvSpPr>
            <a:spLocks noGrp="1"/>
          </p:cNvSpPr>
          <p:nvPr>
            <p:ph type="ftr" sz="quarter" idx="2"/>
          </p:nvPr>
        </p:nvSpPr>
        <p:spPr>
          <a:xfrm>
            <a:off x="0" y="8945563"/>
            <a:ext cx="2971800" cy="471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945563"/>
            <a:ext cx="2971800" cy="471487"/>
          </a:xfrm>
          <a:prstGeom prst="rect">
            <a:avLst/>
          </a:prstGeom>
        </p:spPr>
        <p:txBody>
          <a:bodyPr vert="horz" lIns="91440" tIns="45720" rIns="91440" bIns="45720" rtlCol="0" anchor="b"/>
          <a:lstStyle>
            <a:lvl1pPr algn="r">
              <a:defRPr sz="1200"/>
            </a:lvl1pPr>
          </a:lstStyle>
          <a:p>
            <a:fld id="{4862D60C-3D42-48EB-BCFA-896038D37C32}" type="slidenum">
              <a:rPr lang="en-US" smtClean="0"/>
              <a:t>‹#›</a:t>
            </a:fld>
            <a:endParaRPr lang="en-US"/>
          </a:p>
        </p:txBody>
      </p:sp>
    </p:spTree>
    <p:extLst>
      <p:ext uri="{BB962C8B-B14F-4D97-AF65-F5344CB8AC3E}">
        <p14:creationId xmlns:p14="http://schemas.microsoft.com/office/powerpoint/2010/main" val="37389470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0BFA4A-3424-482A-AA4D-7B2E444A0AA9}"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B9826-4F2D-4AB7-9DF9-C1F2B84F5AFD}" type="slidenum">
              <a:rPr lang="en-US" smtClean="0"/>
              <a:t>‹#›</a:t>
            </a:fld>
            <a:endParaRPr lang="en-US"/>
          </a:p>
        </p:txBody>
      </p:sp>
    </p:spTree>
    <p:extLst>
      <p:ext uri="{BB962C8B-B14F-4D97-AF65-F5344CB8AC3E}">
        <p14:creationId xmlns:p14="http://schemas.microsoft.com/office/powerpoint/2010/main" val="169250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BFA4A-3424-482A-AA4D-7B2E444A0AA9}"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B9826-4F2D-4AB7-9DF9-C1F2B84F5AFD}" type="slidenum">
              <a:rPr lang="en-US" smtClean="0"/>
              <a:t>‹#›</a:t>
            </a:fld>
            <a:endParaRPr lang="en-US"/>
          </a:p>
        </p:txBody>
      </p:sp>
    </p:spTree>
    <p:extLst>
      <p:ext uri="{BB962C8B-B14F-4D97-AF65-F5344CB8AC3E}">
        <p14:creationId xmlns:p14="http://schemas.microsoft.com/office/powerpoint/2010/main" val="265607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BFA4A-3424-482A-AA4D-7B2E444A0AA9}"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B9826-4F2D-4AB7-9DF9-C1F2B84F5AFD}" type="slidenum">
              <a:rPr lang="en-US" smtClean="0"/>
              <a:t>‹#›</a:t>
            </a:fld>
            <a:endParaRPr lang="en-US"/>
          </a:p>
        </p:txBody>
      </p:sp>
    </p:spTree>
    <p:extLst>
      <p:ext uri="{BB962C8B-B14F-4D97-AF65-F5344CB8AC3E}">
        <p14:creationId xmlns:p14="http://schemas.microsoft.com/office/powerpoint/2010/main" val="1359943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8F0BFA4A-3424-482A-AA4D-7B2E444A0AA9}" type="datetimeFigureOut">
              <a:rPr lang="en-US" smtClean="0"/>
              <a:t>4/12/2018</a:t>
            </a:fld>
            <a:endParaRPr lang="en-US"/>
          </a:p>
        </p:txBody>
      </p:sp>
      <p:sp>
        <p:nvSpPr>
          <p:cNvPr id="19" name="Slide Number Placeholder 18"/>
          <p:cNvSpPr>
            <a:spLocks noGrp="1"/>
          </p:cNvSpPr>
          <p:nvPr>
            <p:ph type="sldNum" sz="quarter" idx="15"/>
          </p:nvPr>
        </p:nvSpPr>
        <p:spPr/>
        <p:txBody>
          <a:bodyPr/>
          <a:lstStyle/>
          <a:p>
            <a:fld id="{819B9826-4F2D-4AB7-9DF9-C1F2B84F5AFD}"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01303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BFA4A-3424-482A-AA4D-7B2E444A0AA9}"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B9826-4F2D-4AB7-9DF9-C1F2B84F5AFD}" type="slidenum">
              <a:rPr lang="en-US" smtClean="0"/>
              <a:t>‹#›</a:t>
            </a:fld>
            <a:endParaRPr lang="en-US"/>
          </a:p>
        </p:txBody>
      </p:sp>
    </p:spTree>
    <p:extLst>
      <p:ext uri="{BB962C8B-B14F-4D97-AF65-F5344CB8AC3E}">
        <p14:creationId xmlns:p14="http://schemas.microsoft.com/office/powerpoint/2010/main" val="184647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0BFA4A-3424-482A-AA4D-7B2E444A0AA9}"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B9826-4F2D-4AB7-9DF9-C1F2B84F5AFD}" type="slidenum">
              <a:rPr lang="en-US" smtClean="0"/>
              <a:t>‹#›</a:t>
            </a:fld>
            <a:endParaRPr lang="en-US"/>
          </a:p>
        </p:txBody>
      </p:sp>
    </p:spTree>
    <p:extLst>
      <p:ext uri="{BB962C8B-B14F-4D97-AF65-F5344CB8AC3E}">
        <p14:creationId xmlns:p14="http://schemas.microsoft.com/office/powerpoint/2010/main" val="387544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0BFA4A-3424-482A-AA4D-7B2E444A0AA9}"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B9826-4F2D-4AB7-9DF9-C1F2B84F5AFD}" type="slidenum">
              <a:rPr lang="en-US" smtClean="0"/>
              <a:t>‹#›</a:t>
            </a:fld>
            <a:endParaRPr lang="en-US"/>
          </a:p>
        </p:txBody>
      </p:sp>
    </p:spTree>
    <p:extLst>
      <p:ext uri="{BB962C8B-B14F-4D97-AF65-F5344CB8AC3E}">
        <p14:creationId xmlns:p14="http://schemas.microsoft.com/office/powerpoint/2010/main" val="300859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0BFA4A-3424-482A-AA4D-7B2E444A0AA9}"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9B9826-4F2D-4AB7-9DF9-C1F2B84F5AFD}" type="slidenum">
              <a:rPr lang="en-US" smtClean="0"/>
              <a:t>‹#›</a:t>
            </a:fld>
            <a:endParaRPr lang="en-US"/>
          </a:p>
        </p:txBody>
      </p:sp>
    </p:spTree>
    <p:extLst>
      <p:ext uri="{BB962C8B-B14F-4D97-AF65-F5344CB8AC3E}">
        <p14:creationId xmlns:p14="http://schemas.microsoft.com/office/powerpoint/2010/main" val="255843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0BFA4A-3424-482A-AA4D-7B2E444A0AA9}"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9B9826-4F2D-4AB7-9DF9-C1F2B84F5AFD}" type="slidenum">
              <a:rPr lang="en-US" smtClean="0"/>
              <a:t>‹#›</a:t>
            </a:fld>
            <a:endParaRPr lang="en-US"/>
          </a:p>
        </p:txBody>
      </p:sp>
    </p:spTree>
    <p:extLst>
      <p:ext uri="{BB962C8B-B14F-4D97-AF65-F5344CB8AC3E}">
        <p14:creationId xmlns:p14="http://schemas.microsoft.com/office/powerpoint/2010/main" val="40954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BFA4A-3424-482A-AA4D-7B2E444A0AA9}"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9B9826-4F2D-4AB7-9DF9-C1F2B84F5AFD}" type="slidenum">
              <a:rPr lang="en-US" smtClean="0"/>
              <a:t>‹#›</a:t>
            </a:fld>
            <a:endParaRPr lang="en-US"/>
          </a:p>
        </p:txBody>
      </p:sp>
    </p:spTree>
    <p:extLst>
      <p:ext uri="{BB962C8B-B14F-4D97-AF65-F5344CB8AC3E}">
        <p14:creationId xmlns:p14="http://schemas.microsoft.com/office/powerpoint/2010/main" val="16999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F0BFA4A-3424-482A-AA4D-7B2E444A0AA9}"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B9826-4F2D-4AB7-9DF9-C1F2B84F5AFD}" type="slidenum">
              <a:rPr lang="en-US" smtClean="0"/>
              <a:t>‹#›</a:t>
            </a:fld>
            <a:endParaRPr lang="en-US"/>
          </a:p>
        </p:txBody>
      </p:sp>
    </p:spTree>
    <p:extLst>
      <p:ext uri="{BB962C8B-B14F-4D97-AF65-F5344CB8AC3E}">
        <p14:creationId xmlns:p14="http://schemas.microsoft.com/office/powerpoint/2010/main" val="304080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F0BFA4A-3424-482A-AA4D-7B2E444A0AA9}"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B9826-4F2D-4AB7-9DF9-C1F2B84F5AFD}" type="slidenum">
              <a:rPr lang="en-US" smtClean="0"/>
              <a:t>‹#›</a:t>
            </a:fld>
            <a:endParaRPr lang="en-US"/>
          </a:p>
        </p:txBody>
      </p:sp>
    </p:spTree>
    <p:extLst>
      <p:ext uri="{BB962C8B-B14F-4D97-AF65-F5344CB8AC3E}">
        <p14:creationId xmlns:p14="http://schemas.microsoft.com/office/powerpoint/2010/main" val="2122889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0BFA4A-3424-482A-AA4D-7B2E444A0AA9}" type="datetimeFigureOut">
              <a:rPr lang="en-US" smtClean="0"/>
              <a:t>4/12/2018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9B9826-4F2D-4AB7-9DF9-C1F2B84F5AFD}" type="slidenum">
              <a:rPr lang="en-US" smtClean="0"/>
              <a:t>‹#›</a:t>
            </a:fld>
            <a:endParaRPr lang="en-US"/>
          </a:p>
        </p:txBody>
      </p:sp>
    </p:spTree>
    <p:extLst>
      <p:ext uri="{BB962C8B-B14F-4D97-AF65-F5344CB8AC3E}">
        <p14:creationId xmlns:p14="http://schemas.microsoft.com/office/powerpoint/2010/main" val="294409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30.png"/><Relationship Id="rId1" Type="http://schemas.openxmlformats.org/officeDocument/2006/relationships/slideLayout" Target="../slideLayouts/slideLayout12.xml"/><Relationship Id="rId5"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12.xml"/><Relationship Id="rId5" Type="http://schemas.openxmlformats.org/officeDocument/2006/relationships/image" Target="../media/image150.png"/><Relationship Id="rId4" Type="http://schemas.openxmlformats.org/officeDocument/2006/relationships/image" Target="../media/image120.png"/></Relationships>
</file>

<file path=ppt/slides/_rels/slide1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1.wmf"/><Relationship Id="rId5" Type="http://schemas.openxmlformats.org/officeDocument/2006/relationships/oleObject" Target="../embeddings/oleObject1.bin"/><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Iuv6hY6zs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DfPeprQ7oG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81148"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ctrTitle"/>
          </p:nvPr>
        </p:nvSpPr>
        <p:spPr>
          <a:xfrm>
            <a:off x="1295400" y="381000"/>
            <a:ext cx="6858000" cy="766763"/>
          </a:xfrm>
        </p:spPr>
        <p:txBody>
          <a:bodyPr/>
          <a:lstStyle/>
          <a:p>
            <a:r>
              <a:rPr lang="en-US" dirty="0" smtClean="0"/>
              <a:t>Diffraction of Light</a:t>
            </a:r>
            <a:endParaRPr lang="en-US" dirty="0"/>
          </a:p>
        </p:txBody>
      </p:sp>
    </p:spTree>
    <p:extLst>
      <p:ext uri="{BB962C8B-B14F-4D97-AF65-F5344CB8AC3E}">
        <p14:creationId xmlns:p14="http://schemas.microsoft.com/office/powerpoint/2010/main" val="336709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2636912"/>
            <a:ext cx="5351820" cy="3240360"/>
          </a:xfrm>
          <a:prstGeom prst="rect">
            <a:avLst/>
          </a:prstGeom>
        </p:spPr>
      </p:pic>
      <p:pic>
        <p:nvPicPr>
          <p:cNvPr id="8" name="Picture 7"/>
          <p:cNvPicPr>
            <a:picLocks noChangeAspect="1"/>
          </p:cNvPicPr>
          <p:nvPr/>
        </p:nvPicPr>
        <p:blipFill>
          <a:blip r:embed="rId3"/>
          <a:stretch>
            <a:fillRect/>
          </a:stretch>
        </p:blipFill>
        <p:spPr>
          <a:xfrm>
            <a:off x="4572000" y="3031471"/>
            <a:ext cx="4330824" cy="3701165"/>
          </a:xfrm>
          <a:prstGeom prst="rect">
            <a:avLst/>
          </a:prstGeom>
        </p:spPr>
      </p:pic>
      <p:sp>
        <p:nvSpPr>
          <p:cNvPr id="3" name="Content Placeholder 2"/>
          <p:cNvSpPr>
            <a:spLocks noGrp="1"/>
          </p:cNvSpPr>
          <p:nvPr>
            <p:ph sz="quarter" idx="13"/>
          </p:nvPr>
        </p:nvSpPr>
        <p:spPr>
          <a:xfrm>
            <a:off x="457200" y="332656"/>
            <a:ext cx="8229600" cy="5793507"/>
          </a:xfrm>
        </p:spPr>
        <p:txBody>
          <a:bodyPr>
            <a:normAutofit/>
          </a:bodyPr>
          <a:lstStyle/>
          <a:p>
            <a:r>
              <a:rPr lang="en-CA" sz="3600" dirty="0"/>
              <a:t>When a peak and a trough meet the waves interfere destructively (dark spot)</a:t>
            </a:r>
          </a:p>
          <a:p>
            <a:pPr lvl="1"/>
            <a:r>
              <a:rPr lang="en-CA" sz="3200" dirty="0"/>
              <a:t>The difference in travel distance must be half an integer of the wavelength (</a:t>
            </a:r>
            <a:r>
              <a:rPr lang="en-CA" sz="3200" baseline="30000" dirty="0"/>
              <a:t>1</a:t>
            </a:r>
            <a:r>
              <a:rPr lang="en-CA" sz="3200" dirty="0"/>
              <a:t>/</a:t>
            </a:r>
            <a:r>
              <a:rPr lang="en-CA" sz="3200" baseline="-25000" dirty="0"/>
              <a:t>2</a:t>
            </a:r>
            <a:r>
              <a:rPr lang="en-CA" sz="3200" dirty="0">
                <a:sym typeface="Symbol" panose="05050102010706020507" pitchFamily="18" charset="2"/>
              </a:rPr>
              <a:t>, </a:t>
            </a:r>
            <a:r>
              <a:rPr lang="en-CA" sz="3200" baseline="30000" dirty="0"/>
              <a:t>3</a:t>
            </a:r>
            <a:r>
              <a:rPr lang="en-CA" sz="3200" dirty="0"/>
              <a:t>/</a:t>
            </a:r>
            <a:r>
              <a:rPr lang="en-CA" sz="3200" baseline="-25000" dirty="0"/>
              <a:t>2</a:t>
            </a:r>
            <a:r>
              <a:rPr lang="en-CA" sz="3200" dirty="0">
                <a:sym typeface="Symbol" panose="05050102010706020507" pitchFamily="18" charset="2"/>
              </a:rPr>
              <a:t>, </a:t>
            </a:r>
            <a:r>
              <a:rPr lang="en-CA" sz="3200" baseline="30000" dirty="0"/>
              <a:t>5</a:t>
            </a:r>
            <a:r>
              <a:rPr lang="en-CA" sz="3200" dirty="0"/>
              <a:t>/</a:t>
            </a:r>
            <a:r>
              <a:rPr lang="en-CA" sz="3200" baseline="-25000" dirty="0"/>
              <a:t>2</a:t>
            </a:r>
            <a:r>
              <a:rPr lang="en-CA" sz="3200" dirty="0">
                <a:sym typeface="Symbol" panose="05050102010706020507" pitchFamily="18" charset="2"/>
              </a:rPr>
              <a:t>, . . . )</a:t>
            </a:r>
            <a:endParaRPr lang="en-CA" sz="3200" dirty="0"/>
          </a:p>
          <a:p>
            <a:pPr marL="0" indent="0">
              <a:buNone/>
            </a:pPr>
            <a:endParaRPr lang="en-CA" sz="3600" dirty="0"/>
          </a:p>
        </p:txBody>
      </p:sp>
    </p:spTree>
    <p:extLst>
      <p:ext uri="{BB962C8B-B14F-4D97-AF65-F5344CB8AC3E}">
        <p14:creationId xmlns:p14="http://schemas.microsoft.com/office/powerpoint/2010/main" val="121114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457200"/>
            <a:ext cx="3874731" cy="4505325"/>
          </a:xfrm>
          <a:prstGeom prst="rect">
            <a:avLst/>
          </a:prstGeom>
        </p:spPr>
      </p:pic>
      <p:pic>
        <p:nvPicPr>
          <p:cNvPr id="3" name="Picture 2"/>
          <p:cNvPicPr>
            <a:picLocks noChangeAspect="1"/>
          </p:cNvPicPr>
          <p:nvPr/>
        </p:nvPicPr>
        <p:blipFill>
          <a:blip r:embed="rId3"/>
          <a:stretch>
            <a:fillRect/>
          </a:stretch>
        </p:blipFill>
        <p:spPr>
          <a:xfrm>
            <a:off x="5124722" y="152401"/>
            <a:ext cx="3914503" cy="4724400"/>
          </a:xfrm>
          <a:prstGeom prst="rect">
            <a:avLst/>
          </a:prstGeom>
        </p:spPr>
      </p:pic>
    </p:spTree>
    <p:extLst>
      <p:ext uri="{BB962C8B-B14F-4D97-AF65-F5344CB8AC3E}">
        <p14:creationId xmlns:p14="http://schemas.microsoft.com/office/powerpoint/2010/main" val="1828002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7544" y="332656"/>
            <a:ext cx="8229600" cy="1324744"/>
          </a:xfrm>
        </p:spPr>
        <p:txBody>
          <a:bodyPr>
            <a:normAutofit fontScale="92500"/>
          </a:bodyPr>
          <a:lstStyle/>
          <a:p>
            <a:r>
              <a:rPr lang="en-CA" sz="3600" dirty="0"/>
              <a:t>The length each wave travels depends on the geometry of the double slit and the screen</a:t>
            </a:r>
            <a:r>
              <a:rPr lang="en-CA" dirty="0"/>
              <a:t>.</a:t>
            </a:r>
          </a:p>
        </p:txBody>
      </p:sp>
      <p:cxnSp>
        <p:nvCxnSpPr>
          <p:cNvPr id="15" name="Straight Connector 14"/>
          <p:cNvCxnSpPr/>
          <p:nvPr/>
        </p:nvCxnSpPr>
        <p:spPr>
          <a:xfrm flipH="1">
            <a:off x="1695872" y="2276872"/>
            <a:ext cx="7001272" cy="161655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8597516" y="2046039"/>
            <a:ext cx="546484" cy="461665"/>
            <a:chOff x="8597516" y="2046039"/>
            <a:chExt cx="546484" cy="461665"/>
          </a:xfrm>
        </p:grpSpPr>
        <p:sp>
          <p:nvSpPr>
            <p:cNvPr id="18" name="Oval 17"/>
            <p:cNvSpPr/>
            <p:nvPr/>
          </p:nvSpPr>
          <p:spPr>
            <a:xfrm>
              <a:off x="8597516" y="216886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8783960" y="2046039"/>
              <a:ext cx="360040" cy="461665"/>
            </a:xfrm>
            <a:prstGeom prst="rect">
              <a:avLst/>
            </a:prstGeom>
            <a:noFill/>
          </p:spPr>
          <p:txBody>
            <a:bodyPr wrap="square" rtlCol="0">
              <a:spAutoFit/>
            </a:bodyPr>
            <a:lstStyle/>
            <a:p>
              <a:r>
                <a:rPr lang="en-CA" sz="2400" dirty="0"/>
                <a:t>P</a:t>
              </a:r>
            </a:p>
          </p:txBody>
        </p:sp>
      </p:grpSp>
      <p:sp>
        <p:nvSpPr>
          <p:cNvPr id="27" name="TextBox 26"/>
          <p:cNvSpPr txBox="1"/>
          <p:nvPr/>
        </p:nvSpPr>
        <p:spPr>
          <a:xfrm>
            <a:off x="3923928" y="2591326"/>
            <a:ext cx="648072" cy="523220"/>
          </a:xfrm>
          <a:prstGeom prst="rect">
            <a:avLst/>
          </a:prstGeom>
          <a:noFill/>
        </p:spPr>
        <p:txBody>
          <a:bodyPr wrap="square" rtlCol="0">
            <a:spAutoFit/>
          </a:bodyPr>
          <a:lstStyle/>
          <a:p>
            <a:r>
              <a:rPr lang="en-CA" sz="2800" dirty="0"/>
              <a:t>p</a:t>
            </a:r>
            <a:r>
              <a:rPr lang="en-CA" sz="2800" baseline="-25000" dirty="0"/>
              <a:t>1</a:t>
            </a:r>
            <a:endParaRPr lang="en-CA" sz="2800" dirty="0"/>
          </a:p>
        </p:txBody>
      </p:sp>
      <p:sp>
        <p:nvSpPr>
          <p:cNvPr id="28" name="TextBox 27"/>
          <p:cNvSpPr txBox="1"/>
          <p:nvPr/>
        </p:nvSpPr>
        <p:spPr>
          <a:xfrm>
            <a:off x="4698652" y="3601616"/>
            <a:ext cx="936104" cy="523220"/>
          </a:xfrm>
          <a:prstGeom prst="rect">
            <a:avLst/>
          </a:prstGeom>
          <a:noFill/>
        </p:spPr>
        <p:txBody>
          <a:bodyPr wrap="square" rtlCol="0">
            <a:spAutoFit/>
          </a:bodyPr>
          <a:lstStyle/>
          <a:p>
            <a:r>
              <a:rPr lang="en-CA" sz="2800" dirty="0"/>
              <a:t>p</a:t>
            </a:r>
            <a:r>
              <a:rPr lang="en-CA" sz="2800" baseline="-25000" dirty="0"/>
              <a:t>2</a:t>
            </a:r>
            <a:endParaRPr lang="en-CA" sz="2800" dirty="0"/>
          </a:p>
        </p:txBody>
      </p:sp>
      <p:cxnSp>
        <p:nvCxnSpPr>
          <p:cNvPr id="30" name="Straight Connector 29"/>
          <p:cNvCxnSpPr/>
          <p:nvPr/>
        </p:nvCxnSpPr>
        <p:spPr>
          <a:xfrm>
            <a:off x="1704256" y="6597352"/>
            <a:ext cx="6992888" cy="0"/>
          </a:xfrm>
          <a:prstGeom prst="line">
            <a:avLst/>
          </a:prstGeom>
          <a:ln w="28575">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090801" y="6135687"/>
            <a:ext cx="2808312" cy="461665"/>
          </a:xfrm>
          <a:prstGeom prst="rect">
            <a:avLst/>
          </a:prstGeom>
          <a:noFill/>
        </p:spPr>
        <p:txBody>
          <a:bodyPr wrap="square" rtlCol="0">
            <a:spAutoFit/>
          </a:bodyPr>
          <a:lstStyle/>
          <a:p>
            <a:r>
              <a:rPr lang="en-CA" sz="2400" dirty="0"/>
              <a:t>Length to Screen (L)</a:t>
            </a:r>
          </a:p>
        </p:txBody>
      </p:sp>
      <p:cxnSp>
        <p:nvCxnSpPr>
          <p:cNvPr id="34" name="Straight Arrow Connector 33"/>
          <p:cNvCxnSpPr/>
          <p:nvPr/>
        </p:nvCxnSpPr>
        <p:spPr>
          <a:xfrm>
            <a:off x="1547664" y="3893426"/>
            <a:ext cx="0" cy="759710"/>
          </a:xfrm>
          <a:prstGeom prst="straightConnector1">
            <a:avLst/>
          </a:prstGeom>
          <a:ln w="28575">
            <a:solidFill>
              <a:srgbClr val="00B05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296" y="3601667"/>
            <a:ext cx="1691864" cy="1200329"/>
          </a:xfrm>
          <a:prstGeom prst="rect">
            <a:avLst/>
          </a:prstGeom>
          <a:noFill/>
        </p:spPr>
        <p:txBody>
          <a:bodyPr wrap="square" rtlCol="0">
            <a:spAutoFit/>
          </a:bodyPr>
          <a:lstStyle/>
          <a:p>
            <a:r>
              <a:rPr lang="en-CA" sz="2400" dirty="0"/>
              <a:t>Slit separation (d)</a:t>
            </a:r>
          </a:p>
        </p:txBody>
      </p:sp>
      <p:sp>
        <p:nvSpPr>
          <p:cNvPr id="40" name="TextBox 39"/>
          <p:cNvSpPr txBox="1"/>
          <p:nvPr/>
        </p:nvSpPr>
        <p:spPr>
          <a:xfrm>
            <a:off x="4808023" y="4733344"/>
            <a:ext cx="1653466" cy="461665"/>
          </a:xfrm>
          <a:prstGeom prst="rect">
            <a:avLst/>
          </a:prstGeom>
          <a:noFill/>
        </p:spPr>
        <p:txBody>
          <a:bodyPr wrap="none" rtlCol="0">
            <a:spAutoFit/>
          </a:bodyPr>
          <a:lstStyle/>
          <a:p>
            <a:r>
              <a:rPr lang="en-CA" sz="2400" dirty="0"/>
              <a:t>Central Axis</a:t>
            </a:r>
          </a:p>
        </p:txBody>
      </p:sp>
      <p:cxnSp>
        <p:nvCxnSpPr>
          <p:cNvPr id="42" name="Straight Arrow Connector 41"/>
          <p:cNvCxnSpPr/>
          <p:nvPr/>
        </p:nvCxnSpPr>
        <p:spPr>
          <a:xfrm flipV="1">
            <a:off x="8442953" y="2384885"/>
            <a:ext cx="17479" cy="2133171"/>
          </a:xfrm>
          <a:prstGeom prst="straightConnector1">
            <a:avLst/>
          </a:prstGeom>
          <a:ln w="22225">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102650" y="2980031"/>
            <a:ext cx="1368152" cy="1323439"/>
          </a:xfrm>
          <a:prstGeom prst="rect">
            <a:avLst/>
          </a:prstGeom>
          <a:noFill/>
        </p:spPr>
        <p:txBody>
          <a:bodyPr wrap="square" rtlCol="0">
            <a:spAutoFit/>
          </a:bodyPr>
          <a:lstStyle/>
          <a:p>
            <a:r>
              <a:rPr lang="en-CA" sz="2000" dirty="0"/>
              <a:t>Distance to bright or dark spot (x</a:t>
            </a:r>
            <a:r>
              <a:rPr lang="en-CA" dirty="0"/>
              <a:t>)</a:t>
            </a:r>
          </a:p>
        </p:txBody>
      </p:sp>
      <p:grpSp>
        <p:nvGrpSpPr>
          <p:cNvPr id="46" name="Group 45"/>
          <p:cNvGrpSpPr/>
          <p:nvPr/>
        </p:nvGrpSpPr>
        <p:grpSpPr>
          <a:xfrm>
            <a:off x="1680095" y="1861013"/>
            <a:ext cx="7017049" cy="4824536"/>
            <a:chOff x="1680095" y="1861013"/>
            <a:chExt cx="7017049" cy="4824536"/>
          </a:xfrm>
        </p:grpSpPr>
        <p:grpSp>
          <p:nvGrpSpPr>
            <p:cNvPr id="21" name="Group 20"/>
            <p:cNvGrpSpPr/>
            <p:nvPr/>
          </p:nvGrpSpPr>
          <p:grpSpPr>
            <a:xfrm>
              <a:off x="1680095" y="1861013"/>
              <a:ext cx="7017049" cy="4824536"/>
              <a:chOff x="1680095" y="1916832"/>
              <a:chExt cx="7017049" cy="4824536"/>
            </a:xfrm>
          </p:grpSpPr>
          <p:cxnSp>
            <p:nvCxnSpPr>
              <p:cNvPr id="5" name="Straight Connector 4"/>
              <p:cNvCxnSpPr/>
              <p:nvPr/>
            </p:nvCxnSpPr>
            <p:spPr>
              <a:xfrm>
                <a:off x="8697144" y="1916832"/>
                <a:ext cx="0" cy="4824536"/>
              </a:xfrm>
              <a:prstGeom prst="line">
                <a:avLst/>
              </a:prstGeom>
              <a:ln w="50800"/>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680095" y="1916832"/>
                <a:ext cx="19969" cy="4824536"/>
                <a:chOff x="1680095" y="1916832"/>
                <a:chExt cx="19969" cy="4824536"/>
              </a:xfrm>
            </p:grpSpPr>
            <p:cxnSp>
              <p:nvCxnSpPr>
                <p:cNvPr id="6" name="Straight Connector 5"/>
                <p:cNvCxnSpPr/>
                <p:nvPr/>
              </p:nvCxnSpPr>
              <p:spPr>
                <a:xfrm>
                  <a:off x="1691680" y="1916832"/>
                  <a:ext cx="8384" cy="187220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88479" y="4869160"/>
                  <a:ext cx="0" cy="187220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80095" y="3989427"/>
                  <a:ext cx="8384" cy="584448"/>
                </a:xfrm>
                <a:prstGeom prst="line">
                  <a:avLst/>
                </a:prstGeom>
                <a:ln w="50800"/>
              </p:spPr>
              <p:style>
                <a:lnRef idx="1">
                  <a:schemeClr val="accent1"/>
                </a:lnRef>
                <a:fillRef idx="0">
                  <a:schemeClr val="accent1"/>
                </a:fillRef>
                <a:effectRef idx="0">
                  <a:schemeClr val="accent1"/>
                </a:effectRef>
                <a:fontRef idx="minor">
                  <a:schemeClr val="tx1"/>
                </a:fontRef>
              </p:style>
            </p:cxnSp>
          </p:grpSp>
        </p:grpSp>
        <p:cxnSp>
          <p:nvCxnSpPr>
            <p:cNvPr id="37" name="Straight Connector 36"/>
            <p:cNvCxnSpPr/>
            <p:nvPr/>
          </p:nvCxnSpPr>
          <p:spPr>
            <a:xfrm flipV="1">
              <a:off x="1688479" y="4604722"/>
              <a:ext cx="7003368" cy="34754"/>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1704256" y="2353248"/>
            <a:ext cx="6924896" cy="2353775"/>
            <a:chOff x="1704256" y="2353248"/>
            <a:chExt cx="6924896" cy="2353775"/>
          </a:xfrm>
        </p:grpSpPr>
        <p:cxnSp>
          <p:nvCxnSpPr>
            <p:cNvPr id="23" name="Straight Connector 22"/>
            <p:cNvCxnSpPr>
              <a:stCxn id="18" idx="3"/>
            </p:cNvCxnSpPr>
            <p:nvPr/>
          </p:nvCxnSpPr>
          <p:spPr>
            <a:xfrm flipH="1">
              <a:off x="1704256" y="2353248"/>
              <a:ext cx="6924896" cy="229988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792246" y="4245358"/>
              <a:ext cx="936104" cy="461665"/>
            </a:xfrm>
            <a:prstGeom prst="rect">
              <a:avLst/>
            </a:prstGeom>
            <a:noFill/>
          </p:spPr>
          <p:txBody>
            <a:bodyPr wrap="square" rtlCol="0">
              <a:spAutoFit/>
            </a:bodyPr>
            <a:lstStyle/>
            <a:p>
              <a:r>
                <a:rPr lang="en-CA" sz="2400" dirty="0">
                  <a:latin typeface="Symbol" panose="05050102010706020507" pitchFamily="18" charset="2"/>
                </a:rPr>
                <a:t>q</a:t>
              </a:r>
            </a:p>
          </p:txBody>
        </p:sp>
      </p:grpSp>
    </p:spTree>
    <p:extLst>
      <p:ext uri="{BB962C8B-B14F-4D97-AF65-F5344CB8AC3E}">
        <p14:creationId xmlns:p14="http://schemas.microsoft.com/office/powerpoint/2010/main" val="215182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00"/>
                                        <p:tgtEl>
                                          <p:spTgt spid="4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1000" fill="hold"/>
                                        <p:tgtEl>
                                          <p:spTgt spid="3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2" grpId="0"/>
      <p:bldP spid="35" grpId="0"/>
      <p:bldP spid="40"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ontent Placeholder 9"/>
              <p:cNvSpPr>
                <a:spLocks noGrp="1"/>
              </p:cNvSpPr>
              <p:nvPr>
                <p:ph sz="quarter" idx="13"/>
              </p:nvPr>
            </p:nvSpPr>
            <p:spPr>
              <a:xfrm>
                <a:off x="457200" y="5265204"/>
                <a:ext cx="8229600" cy="1374539"/>
              </a:xfrm>
            </p:spPr>
            <p:txBody>
              <a:bodyPr>
                <a:normAutofit/>
              </a:bodyPr>
              <a:lstStyle/>
              <a:p>
                <a14:m>
                  <m:oMath xmlns:m="http://schemas.openxmlformats.org/officeDocument/2006/math">
                    <m:sSub>
                      <m:sSubPr>
                        <m:ctrlPr>
                          <a:rPr lang="en-CA" sz="2800" i="1" smtClean="0">
                            <a:latin typeface="Cambria Math" panose="02040503050406030204" pitchFamily="18" charset="0"/>
                            <a:sym typeface="Wingdings" panose="05000000000000000000" pitchFamily="2" charset="2"/>
                          </a:rPr>
                        </m:ctrlPr>
                      </m:sSubPr>
                      <m:e>
                        <m:r>
                          <a:rPr lang="en-CA" sz="2800" i="1">
                            <a:latin typeface="Cambria Math" panose="02040503050406030204" pitchFamily="18" charset="0"/>
                            <a:sym typeface="Wingdings" panose="05000000000000000000" pitchFamily="2" charset="2"/>
                          </a:rPr>
                          <m:t>𝑝</m:t>
                        </m:r>
                      </m:e>
                      <m:sub>
                        <m:r>
                          <a:rPr lang="en-CA" sz="2800" i="1">
                            <a:latin typeface="Cambria Math" panose="02040503050406030204" pitchFamily="18" charset="0"/>
                            <a:sym typeface="Wingdings" panose="05000000000000000000" pitchFamily="2" charset="2"/>
                          </a:rPr>
                          <m:t>1</m:t>
                        </m:r>
                      </m:sub>
                    </m:sSub>
                    <m:r>
                      <a:rPr lang="en-CA" sz="2800" i="1">
                        <a:latin typeface="Cambria Math" panose="02040503050406030204" pitchFamily="18" charset="0"/>
                        <a:sym typeface="Wingdings" panose="05000000000000000000" pitchFamily="2" charset="2"/>
                      </a:rPr>
                      <m:t>−</m:t>
                    </m:r>
                    <m:sSub>
                      <m:sSubPr>
                        <m:ctrlPr>
                          <a:rPr lang="en-CA" sz="2800" i="1">
                            <a:latin typeface="Cambria Math" panose="02040503050406030204" pitchFamily="18" charset="0"/>
                            <a:sym typeface="Wingdings" panose="05000000000000000000" pitchFamily="2" charset="2"/>
                          </a:rPr>
                        </m:ctrlPr>
                      </m:sSubPr>
                      <m:e>
                        <m:r>
                          <a:rPr lang="en-CA" sz="2800" i="1">
                            <a:latin typeface="Cambria Math" panose="02040503050406030204" pitchFamily="18" charset="0"/>
                            <a:sym typeface="Wingdings" panose="05000000000000000000" pitchFamily="2" charset="2"/>
                          </a:rPr>
                          <m:t>𝑝</m:t>
                        </m:r>
                      </m:e>
                      <m:sub>
                        <m:r>
                          <a:rPr lang="en-CA" sz="2800" i="1">
                            <a:latin typeface="Cambria Math" panose="02040503050406030204" pitchFamily="18" charset="0"/>
                            <a:sym typeface="Wingdings" panose="05000000000000000000" pitchFamily="2" charset="2"/>
                          </a:rPr>
                          <m:t>2</m:t>
                        </m:r>
                      </m:sub>
                    </m:sSub>
                    <m:r>
                      <a:rPr lang="en-CA" sz="2800" i="1">
                        <a:latin typeface="Cambria Math" panose="02040503050406030204" pitchFamily="18" charset="0"/>
                        <a:sym typeface="Wingdings" panose="05000000000000000000" pitchFamily="2" charset="2"/>
                      </a:rPr>
                      <m:t>=</m:t>
                    </m:r>
                    <m:r>
                      <a:rPr lang="en-CA" sz="2800" b="0" i="1" smtClean="0">
                        <a:latin typeface="Cambria Math" panose="02040503050406030204" pitchFamily="18" charset="0"/>
                        <a:sym typeface="Wingdings" panose="05000000000000000000" pitchFamily="2" charset="2"/>
                      </a:rPr>
                      <m:t>𝑛</m:t>
                    </m:r>
                    <m:r>
                      <a:rPr lang="en-CA" sz="2800" i="1">
                        <a:latin typeface="Cambria Math" panose="02040503050406030204" pitchFamily="18" charset="0"/>
                        <a:ea typeface="Cambria Math" panose="02040503050406030204" pitchFamily="18" charset="0"/>
                        <a:sym typeface="Wingdings" panose="05000000000000000000" pitchFamily="2" charset="2"/>
                      </a:rPr>
                      <m:t>𝜆</m:t>
                    </m:r>
                  </m:oMath>
                </a14:m>
                <a:r>
                  <a:rPr lang="en-CA" sz="2800" dirty="0">
                    <a:sym typeface="Wingdings" panose="05000000000000000000" pitchFamily="2" charset="2"/>
                  </a:rPr>
                  <a:t> constructive</a:t>
                </a:r>
              </a:p>
              <a:p>
                <a14:m>
                  <m:oMath xmlns:m="http://schemas.openxmlformats.org/officeDocument/2006/math">
                    <m:sSub>
                      <m:sSubPr>
                        <m:ctrlPr>
                          <a:rPr lang="en-CA" sz="2800" i="1" smtClean="0">
                            <a:latin typeface="Cambria Math" panose="02040503050406030204" pitchFamily="18" charset="0"/>
                            <a:sym typeface="Wingdings" panose="05000000000000000000" pitchFamily="2" charset="2"/>
                          </a:rPr>
                        </m:ctrlPr>
                      </m:sSubPr>
                      <m:e>
                        <m:r>
                          <a:rPr lang="en-CA" sz="2800" b="0" i="1" smtClean="0">
                            <a:latin typeface="Cambria Math" panose="02040503050406030204" pitchFamily="18" charset="0"/>
                            <a:sym typeface="Wingdings" panose="05000000000000000000" pitchFamily="2" charset="2"/>
                          </a:rPr>
                          <m:t>𝑝</m:t>
                        </m:r>
                      </m:e>
                      <m:sub>
                        <m:r>
                          <a:rPr lang="en-CA" sz="2800" b="0" i="1" smtClean="0">
                            <a:latin typeface="Cambria Math" panose="02040503050406030204" pitchFamily="18" charset="0"/>
                            <a:sym typeface="Wingdings" panose="05000000000000000000" pitchFamily="2" charset="2"/>
                          </a:rPr>
                          <m:t>1</m:t>
                        </m:r>
                      </m:sub>
                    </m:sSub>
                    <m:r>
                      <a:rPr lang="en-CA" sz="2800" b="0" i="1" smtClean="0">
                        <a:latin typeface="Cambria Math" panose="02040503050406030204" pitchFamily="18" charset="0"/>
                        <a:sym typeface="Wingdings" panose="05000000000000000000" pitchFamily="2" charset="2"/>
                      </a:rPr>
                      <m:t>−</m:t>
                    </m:r>
                    <m:sSub>
                      <m:sSubPr>
                        <m:ctrlPr>
                          <a:rPr lang="en-CA" sz="2800" b="0" i="1" smtClean="0">
                            <a:latin typeface="Cambria Math" panose="02040503050406030204" pitchFamily="18" charset="0"/>
                            <a:sym typeface="Wingdings" panose="05000000000000000000" pitchFamily="2" charset="2"/>
                          </a:rPr>
                        </m:ctrlPr>
                      </m:sSubPr>
                      <m:e>
                        <m:r>
                          <a:rPr lang="en-CA" sz="2800" b="0" i="1" smtClean="0">
                            <a:latin typeface="Cambria Math" panose="02040503050406030204" pitchFamily="18" charset="0"/>
                            <a:sym typeface="Wingdings" panose="05000000000000000000" pitchFamily="2" charset="2"/>
                          </a:rPr>
                          <m:t>𝑝</m:t>
                        </m:r>
                      </m:e>
                      <m:sub>
                        <m:r>
                          <a:rPr lang="en-CA" sz="2800" b="0" i="1" smtClean="0">
                            <a:latin typeface="Cambria Math" panose="02040503050406030204" pitchFamily="18" charset="0"/>
                            <a:sym typeface="Wingdings" panose="05000000000000000000" pitchFamily="2" charset="2"/>
                          </a:rPr>
                          <m:t>2</m:t>
                        </m:r>
                      </m:sub>
                    </m:sSub>
                    <m:r>
                      <a:rPr lang="en-CA" sz="2800" b="0" i="1" smtClean="0">
                        <a:latin typeface="Cambria Math" panose="02040503050406030204" pitchFamily="18" charset="0"/>
                        <a:sym typeface="Wingdings" panose="05000000000000000000" pitchFamily="2" charset="2"/>
                      </a:rPr>
                      <m:t>=</m:t>
                    </m:r>
                    <m:d>
                      <m:dPr>
                        <m:ctrlPr>
                          <a:rPr lang="en-CA" sz="2800" b="0" i="1" smtClean="0">
                            <a:latin typeface="Cambria Math" panose="02040503050406030204" pitchFamily="18" charset="0"/>
                            <a:sym typeface="Wingdings" panose="05000000000000000000" pitchFamily="2" charset="2"/>
                          </a:rPr>
                        </m:ctrlPr>
                      </m:dPr>
                      <m:e>
                        <m:f>
                          <m:fPr>
                            <m:ctrlPr>
                              <a:rPr lang="en-CA" sz="2800" i="1">
                                <a:latin typeface="Cambria Math" panose="02040503050406030204" pitchFamily="18" charset="0"/>
                                <a:sym typeface="Wingdings" panose="05000000000000000000" pitchFamily="2" charset="2"/>
                              </a:rPr>
                            </m:ctrlPr>
                          </m:fPr>
                          <m:num>
                            <m:r>
                              <a:rPr lang="en-CA" sz="2800" i="1">
                                <a:latin typeface="Cambria Math" panose="02040503050406030204" pitchFamily="18" charset="0"/>
                                <a:sym typeface="Wingdings" panose="05000000000000000000" pitchFamily="2" charset="2"/>
                              </a:rPr>
                              <m:t>1</m:t>
                            </m:r>
                          </m:num>
                          <m:den>
                            <m:r>
                              <a:rPr lang="en-CA" sz="2800" i="1">
                                <a:latin typeface="Cambria Math" panose="02040503050406030204" pitchFamily="18" charset="0"/>
                                <a:sym typeface="Wingdings" panose="05000000000000000000" pitchFamily="2" charset="2"/>
                              </a:rPr>
                              <m:t>2</m:t>
                            </m:r>
                          </m:den>
                        </m:f>
                        <m:r>
                          <a:rPr lang="en-CA" sz="2800" b="0" i="1" smtClean="0">
                            <a:latin typeface="Cambria Math" panose="02040503050406030204" pitchFamily="18" charset="0"/>
                            <a:sym typeface="Wingdings" panose="05000000000000000000" pitchFamily="2" charset="2"/>
                          </a:rPr>
                          <m:t>+</m:t>
                        </m:r>
                        <m:r>
                          <a:rPr lang="en-CA" sz="2800" b="0" i="1" smtClean="0">
                            <a:latin typeface="Cambria Math" panose="02040503050406030204" pitchFamily="18" charset="0"/>
                            <a:sym typeface="Wingdings" panose="05000000000000000000" pitchFamily="2" charset="2"/>
                          </a:rPr>
                          <m:t>𝑛</m:t>
                        </m:r>
                      </m:e>
                    </m:d>
                    <m:r>
                      <a:rPr lang="en-CA" sz="2800" b="0" i="1" smtClean="0">
                        <a:latin typeface="Cambria Math" panose="02040503050406030204" pitchFamily="18" charset="0"/>
                        <a:ea typeface="Cambria Math" panose="02040503050406030204" pitchFamily="18" charset="0"/>
                        <a:sym typeface="Wingdings" panose="05000000000000000000" pitchFamily="2" charset="2"/>
                      </a:rPr>
                      <m:t>𝜆</m:t>
                    </m:r>
                  </m:oMath>
                </a14:m>
                <a:r>
                  <a:rPr lang="en-CA" sz="2800" dirty="0">
                    <a:sym typeface="Wingdings" panose="05000000000000000000" pitchFamily="2" charset="2"/>
                  </a:rPr>
                  <a:t> destructive</a:t>
                </a:r>
              </a:p>
            </p:txBody>
          </p:sp>
        </mc:Choice>
        <mc:Fallback xmlns="">
          <p:sp>
            <p:nvSpPr>
              <p:cNvPr id="10" name="Content Placeholder 9"/>
              <p:cNvSpPr>
                <a:spLocks noGrp="1" noRot="1" noChangeAspect="1" noMove="1" noResize="1" noEditPoints="1" noAdjustHandles="1" noChangeArrowheads="1" noChangeShapeType="1" noTextEdit="1"/>
              </p:cNvSpPr>
              <p:nvPr>
                <p:ph sz="quarter" idx="13"/>
              </p:nvPr>
            </p:nvSpPr>
            <p:spPr>
              <a:xfrm>
                <a:off x="457200" y="5265204"/>
                <a:ext cx="8229600" cy="1374539"/>
              </a:xfrm>
              <a:blipFill rotWithShape="1">
                <a:blip r:embed="rId2"/>
                <a:stretch>
                  <a:fillRect t="-5333" b="-889"/>
                </a:stretch>
              </a:blipFill>
            </p:spPr>
            <p:txBody>
              <a:bodyPr/>
              <a:lstStyle/>
              <a:p>
                <a:r>
                  <a:rPr lang="en-US">
                    <a:noFill/>
                  </a:rPr>
                  <a:t> </a:t>
                </a:r>
              </a:p>
            </p:txBody>
          </p:sp>
        </mc:Fallback>
      </mc:AlternateContent>
      <p:grpSp>
        <p:nvGrpSpPr>
          <p:cNvPr id="36" name="Group 35"/>
          <p:cNvGrpSpPr/>
          <p:nvPr/>
        </p:nvGrpSpPr>
        <p:grpSpPr>
          <a:xfrm>
            <a:off x="467544" y="332656"/>
            <a:ext cx="8149823" cy="4824536"/>
            <a:chOff x="467544" y="332656"/>
            <a:chExt cx="8149823" cy="4824536"/>
          </a:xfrm>
        </p:grpSpPr>
        <p:cxnSp>
          <p:nvCxnSpPr>
            <p:cNvPr id="15" name="Straight Connector 14"/>
            <p:cNvCxnSpPr/>
            <p:nvPr/>
          </p:nvCxnSpPr>
          <p:spPr>
            <a:xfrm flipH="1">
              <a:off x="1169239" y="748515"/>
              <a:ext cx="7001272" cy="161655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8070883" y="517682"/>
              <a:ext cx="546484" cy="461665"/>
              <a:chOff x="8597516" y="2046039"/>
              <a:chExt cx="546484" cy="461665"/>
            </a:xfrm>
          </p:grpSpPr>
          <p:sp>
            <p:nvSpPr>
              <p:cNvPr id="18" name="Oval 17"/>
              <p:cNvSpPr/>
              <p:nvPr/>
            </p:nvSpPr>
            <p:spPr>
              <a:xfrm>
                <a:off x="8597516" y="216886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8783960" y="2046039"/>
                <a:ext cx="360040" cy="461665"/>
              </a:xfrm>
              <a:prstGeom prst="rect">
                <a:avLst/>
              </a:prstGeom>
              <a:noFill/>
            </p:spPr>
            <p:txBody>
              <a:bodyPr wrap="square" rtlCol="0">
                <a:spAutoFit/>
              </a:bodyPr>
              <a:lstStyle/>
              <a:p>
                <a:r>
                  <a:rPr lang="en-CA" sz="2400" dirty="0"/>
                  <a:t>P</a:t>
                </a:r>
              </a:p>
            </p:txBody>
          </p:sp>
        </p:grpSp>
        <p:sp>
          <p:nvSpPr>
            <p:cNvPr id="27" name="TextBox 26"/>
            <p:cNvSpPr txBox="1"/>
            <p:nvPr/>
          </p:nvSpPr>
          <p:spPr>
            <a:xfrm>
              <a:off x="3397295" y="1062969"/>
              <a:ext cx="648072" cy="523220"/>
            </a:xfrm>
            <a:prstGeom prst="rect">
              <a:avLst/>
            </a:prstGeom>
            <a:noFill/>
          </p:spPr>
          <p:txBody>
            <a:bodyPr wrap="square" rtlCol="0">
              <a:spAutoFit/>
            </a:bodyPr>
            <a:lstStyle/>
            <a:p>
              <a:r>
                <a:rPr lang="en-CA" sz="2800" dirty="0"/>
                <a:t>p</a:t>
              </a:r>
              <a:r>
                <a:rPr lang="en-CA" sz="2800" baseline="-25000" dirty="0"/>
                <a:t>1</a:t>
              </a:r>
              <a:endParaRPr lang="en-CA" sz="2800" dirty="0"/>
            </a:p>
          </p:txBody>
        </p:sp>
        <p:sp>
          <p:nvSpPr>
            <p:cNvPr id="28" name="TextBox 27"/>
            <p:cNvSpPr txBox="1"/>
            <p:nvPr/>
          </p:nvSpPr>
          <p:spPr>
            <a:xfrm>
              <a:off x="4970161" y="2174635"/>
              <a:ext cx="936104" cy="523220"/>
            </a:xfrm>
            <a:prstGeom prst="rect">
              <a:avLst/>
            </a:prstGeom>
            <a:noFill/>
          </p:spPr>
          <p:txBody>
            <a:bodyPr wrap="square" rtlCol="0">
              <a:spAutoFit/>
            </a:bodyPr>
            <a:lstStyle/>
            <a:p>
              <a:r>
                <a:rPr lang="en-CA" sz="2800" dirty="0"/>
                <a:t>p</a:t>
              </a:r>
              <a:r>
                <a:rPr lang="en-CA" sz="2800" baseline="-25000" dirty="0"/>
                <a:t>2</a:t>
              </a:r>
              <a:endParaRPr lang="en-CA" sz="2800" dirty="0"/>
            </a:p>
          </p:txBody>
        </p:sp>
        <p:cxnSp>
          <p:nvCxnSpPr>
            <p:cNvPr id="30" name="Straight Connector 29"/>
            <p:cNvCxnSpPr/>
            <p:nvPr/>
          </p:nvCxnSpPr>
          <p:spPr>
            <a:xfrm>
              <a:off x="1177623" y="5068995"/>
              <a:ext cx="6992888" cy="0"/>
            </a:xfrm>
            <a:prstGeom prst="line">
              <a:avLst/>
            </a:prstGeom>
            <a:ln w="28575">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05476" y="4607330"/>
              <a:ext cx="337183" cy="461665"/>
            </a:xfrm>
            <a:prstGeom prst="rect">
              <a:avLst/>
            </a:prstGeom>
            <a:noFill/>
          </p:spPr>
          <p:txBody>
            <a:bodyPr wrap="square" rtlCol="0">
              <a:spAutoFit/>
            </a:bodyPr>
            <a:lstStyle/>
            <a:p>
              <a:r>
                <a:rPr lang="en-CA" sz="2400" dirty="0"/>
                <a:t>L</a:t>
              </a:r>
            </a:p>
          </p:txBody>
        </p:sp>
        <p:cxnSp>
          <p:nvCxnSpPr>
            <p:cNvPr id="34" name="Straight Arrow Connector 33"/>
            <p:cNvCxnSpPr/>
            <p:nvPr/>
          </p:nvCxnSpPr>
          <p:spPr>
            <a:xfrm>
              <a:off x="1021031" y="2365069"/>
              <a:ext cx="22577" cy="1402998"/>
            </a:xfrm>
            <a:prstGeom prst="straightConnector1">
              <a:avLst/>
            </a:prstGeom>
            <a:ln w="28575">
              <a:solidFill>
                <a:srgbClr val="00B05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67544" y="2459213"/>
              <a:ext cx="385240" cy="461665"/>
            </a:xfrm>
            <a:prstGeom prst="rect">
              <a:avLst/>
            </a:prstGeom>
            <a:noFill/>
          </p:spPr>
          <p:txBody>
            <a:bodyPr wrap="square" rtlCol="0">
              <a:spAutoFit/>
            </a:bodyPr>
            <a:lstStyle/>
            <a:p>
              <a:r>
                <a:rPr lang="en-CA" sz="2400" dirty="0"/>
                <a:t>d</a:t>
              </a:r>
            </a:p>
          </p:txBody>
        </p:sp>
        <p:cxnSp>
          <p:nvCxnSpPr>
            <p:cNvPr id="42" name="Straight Arrow Connector 41"/>
            <p:cNvCxnSpPr/>
            <p:nvPr/>
          </p:nvCxnSpPr>
          <p:spPr>
            <a:xfrm flipV="1">
              <a:off x="7866506" y="856529"/>
              <a:ext cx="67293" cy="2788495"/>
            </a:xfrm>
            <a:prstGeom prst="straightConnector1">
              <a:avLst/>
            </a:prstGeom>
            <a:ln w="22225">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588959" y="1539736"/>
              <a:ext cx="277547" cy="523220"/>
            </a:xfrm>
            <a:prstGeom prst="rect">
              <a:avLst/>
            </a:prstGeom>
            <a:noFill/>
          </p:spPr>
          <p:txBody>
            <a:bodyPr wrap="square" rtlCol="0">
              <a:spAutoFit/>
            </a:bodyPr>
            <a:lstStyle/>
            <a:p>
              <a:r>
                <a:rPr lang="en-CA" sz="2800" dirty="0"/>
                <a:t>x</a:t>
              </a:r>
            </a:p>
          </p:txBody>
        </p:sp>
        <p:cxnSp>
          <p:nvCxnSpPr>
            <p:cNvPr id="5" name="Straight Connector 4"/>
            <p:cNvCxnSpPr/>
            <p:nvPr/>
          </p:nvCxnSpPr>
          <p:spPr>
            <a:xfrm>
              <a:off x="8170511" y="332656"/>
              <a:ext cx="0" cy="482453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65047" y="332656"/>
              <a:ext cx="8384" cy="187220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61846" y="4077072"/>
              <a:ext cx="0" cy="108012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53462" y="2405251"/>
              <a:ext cx="8384" cy="123977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153462" y="3768067"/>
              <a:ext cx="7003368" cy="34754"/>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3"/>
            </p:cNvCxnSpPr>
            <p:nvPr/>
          </p:nvCxnSpPr>
          <p:spPr>
            <a:xfrm flipH="1">
              <a:off x="1177623" y="824891"/>
              <a:ext cx="6924896" cy="2943176"/>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785227" y="3341156"/>
              <a:ext cx="936104" cy="461665"/>
            </a:xfrm>
            <a:prstGeom prst="rect">
              <a:avLst/>
            </a:prstGeom>
            <a:noFill/>
          </p:spPr>
          <p:txBody>
            <a:bodyPr wrap="square" rtlCol="0">
              <a:spAutoFit/>
            </a:bodyPr>
            <a:lstStyle/>
            <a:p>
              <a:r>
                <a:rPr lang="en-CA" sz="2400" dirty="0">
                  <a:latin typeface="Symbol" panose="05050102010706020507" pitchFamily="18" charset="2"/>
                </a:rPr>
                <a:t>q</a:t>
              </a:r>
            </a:p>
          </p:txBody>
        </p:sp>
        <p:cxnSp>
          <p:nvCxnSpPr>
            <p:cNvPr id="33" name="Straight Connector 32"/>
            <p:cNvCxnSpPr/>
            <p:nvPr/>
          </p:nvCxnSpPr>
          <p:spPr>
            <a:xfrm>
              <a:off x="1177623" y="2365069"/>
              <a:ext cx="586065" cy="120691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123312" y="2608268"/>
              <a:ext cx="936104" cy="400110"/>
            </a:xfrm>
            <a:prstGeom prst="rect">
              <a:avLst/>
            </a:prstGeom>
            <a:noFill/>
          </p:spPr>
          <p:txBody>
            <a:bodyPr wrap="square" rtlCol="0">
              <a:spAutoFit/>
            </a:bodyPr>
            <a:lstStyle/>
            <a:p>
              <a:r>
                <a:rPr lang="en-CA" sz="2000" dirty="0">
                  <a:latin typeface="Symbol" panose="05050102010706020507" pitchFamily="18" charset="2"/>
                </a:rPr>
                <a:t>q</a:t>
              </a:r>
            </a:p>
          </p:txBody>
        </p:sp>
      </p:grpSp>
      <p:cxnSp>
        <p:nvCxnSpPr>
          <p:cNvPr id="39" name="Straight Arrow Connector 38"/>
          <p:cNvCxnSpPr/>
          <p:nvPr/>
        </p:nvCxnSpPr>
        <p:spPr>
          <a:xfrm flipH="1" flipV="1">
            <a:off x="1591364" y="3645024"/>
            <a:ext cx="5860956" cy="2307449"/>
          </a:xfrm>
          <a:prstGeom prst="straightConnector1">
            <a:avLst/>
          </a:prstGeom>
          <a:ln w="22225">
            <a:solidFill>
              <a:schemeClr val="accent3">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427724" y="5704184"/>
            <a:ext cx="1584176" cy="584775"/>
          </a:xfrm>
          <a:prstGeom prst="rect">
            <a:avLst/>
          </a:prstGeom>
          <a:noFill/>
        </p:spPr>
        <p:txBody>
          <a:bodyPr wrap="square" rtlCol="0">
            <a:spAutoFit/>
          </a:bodyPr>
          <a:lstStyle/>
          <a:p>
            <a:r>
              <a:rPr lang="en-CA" sz="3200" dirty="0">
                <a:sym typeface="Symbol" panose="05050102010706020507" pitchFamily="18" charset="2"/>
              </a:rPr>
              <a:t>p</a:t>
            </a:r>
            <a:endParaRPr lang="en-CA" sz="3200" dirty="0"/>
          </a:p>
        </p:txBody>
      </p:sp>
    </p:spTree>
    <p:extLst>
      <p:ext uri="{BB962C8B-B14F-4D97-AF65-F5344CB8AC3E}">
        <p14:creationId xmlns:p14="http://schemas.microsoft.com/office/powerpoint/2010/main" val="277930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971600" y="1640753"/>
                <a:ext cx="3682752" cy="1235684"/>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CA" sz="3600" i="1" smtClean="0">
                          <a:latin typeface="Cambria Math" panose="02040503050406030204" pitchFamily="18" charset="0"/>
                          <a:ea typeface="Cambria Math" panose="02040503050406030204" pitchFamily="18" charset="0"/>
                        </a:rPr>
                        <m:t>𝑠</m:t>
                      </m:r>
                      <m:r>
                        <a:rPr lang="en-CA" sz="3600" b="0" i="1" smtClean="0">
                          <a:latin typeface="Cambria Math" panose="02040503050406030204" pitchFamily="18" charset="0"/>
                          <a:ea typeface="Cambria Math" panose="02040503050406030204" pitchFamily="18" charset="0"/>
                        </a:rPr>
                        <m:t>𝑖𝑛</m:t>
                      </m:r>
                      <m:r>
                        <a:rPr lang="en-CA" sz="3600" b="0" i="1" smtClean="0">
                          <a:latin typeface="Cambria Math" panose="02040503050406030204" pitchFamily="18" charset="0"/>
                          <a:ea typeface="Cambria Math" panose="02040503050406030204" pitchFamily="18" charset="0"/>
                        </a:rPr>
                        <m:t>𝜃</m:t>
                      </m:r>
                      <m:r>
                        <a:rPr lang="en-CA" sz="3600" b="0" i="1" smtClean="0">
                          <a:latin typeface="Cambria Math" panose="02040503050406030204" pitchFamily="18" charset="0"/>
                          <a:ea typeface="Cambria Math" panose="02040503050406030204" pitchFamily="18" charset="0"/>
                        </a:rPr>
                        <m:t>=</m:t>
                      </m:r>
                      <m:f>
                        <m:fPr>
                          <m:ctrlPr>
                            <a:rPr lang="en-CA" sz="3600" b="0" i="1" smtClean="0">
                              <a:latin typeface="Cambria Math" panose="02040503050406030204" pitchFamily="18" charset="0"/>
                              <a:ea typeface="Cambria Math" panose="02040503050406030204" pitchFamily="18" charset="0"/>
                            </a:rPr>
                          </m:ctrlPr>
                        </m:fPr>
                        <m:num>
                          <m:r>
                            <m:rPr>
                              <m:sty m:val="p"/>
                            </m:rPr>
                            <a:rPr lang="el-GR" sz="3600" i="1">
                              <a:latin typeface="Cambria Math" panose="02040503050406030204" pitchFamily="18" charset="0"/>
                              <a:ea typeface="Cambria Math" panose="02040503050406030204" pitchFamily="18" charset="0"/>
                            </a:rPr>
                            <m:t>Δ</m:t>
                          </m:r>
                          <m:r>
                            <a:rPr lang="en-CA" sz="3600" i="1">
                              <a:latin typeface="Cambria Math" panose="02040503050406030204" pitchFamily="18" charset="0"/>
                              <a:ea typeface="Cambria Math" panose="02040503050406030204" pitchFamily="18" charset="0"/>
                            </a:rPr>
                            <m:t>𝑝</m:t>
                          </m:r>
                          <m:r>
                            <m:rPr>
                              <m:nor/>
                            </m:rPr>
                            <a:rPr lang="en-CA" sz="3600" dirty="0"/>
                            <m:t> </m:t>
                          </m:r>
                        </m:num>
                        <m:den>
                          <m:r>
                            <a:rPr lang="en-CA" sz="3600" b="0" i="1" smtClean="0">
                              <a:latin typeface="Cambria Math" panose="02040503050406030204" pitchFamily="18" charset="0"/>
                              <a:ea typeface="Cambria Math" panose="02040503050406030204" pitchFamily="18" charset="0"/>
                            </a:rPr>
                            <m:t>𝑑</m:t>
                          </m:r>
                        </m:den>
                      </m:f>
                    </m:oMath>
                  </m:oMathPara>
                </a14:m>
                <a:endParaRPr lang="en-CA" dirty="0"/>
              </a:p>
              <a:p>
                <a:pPr marL="0" indent="0">
                  <a:buNone/>
                </a:pPr>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971600" y="1640753"/>
                <a:ext cx="3682752" cy="1235684"/>
              </a:xfr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41227" y="3365626"/>
                <a:ext cx="1593000"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i="1">
                          <a:latin typeface="Cambria Math" panose="02040503050406030204" pitchFamily="18" charset="0"/>
                          <a:ea typeface="Cambria Math" panose="02040503050406030204" pitchFamily="18" charset="0"/>
                        </a:rPr>
                        <m:t>𝑠𝑖𝑛</m:t>
                      </m:r>
                      <m:r>
                        <a:rPr lang="en-CA" sz="2400" i="1">
                          <a:latin typeface="Cambria Math" panose="02040503050406030204" pitchFamily="18" charset="0"/>
                          <a:ea typeface="Cambria Math" panose="02040503050406030204" pitchFamily="18" charset="0"/>
                        </a:rPr>
                        <m:t>𝜃</m:t>
                      </m:r>
                      <m:r>
                        <a:rPr lang="en-CA" sz="2400" i="1">
                          <a:latin typeface="Cambria Math" panose="02040503050406030204" pitchFamily="18" charset="0"/>
                          <a:ea typeface="Cambria Math" panose="02040503050406030204" pitchFamily="18" charset="0"/>
                        </a:rPr>
                        <m:t>=</m:t>
                      </m:r>
                      <m:f>
                        <m:fPr>
                          <m:ctrlPr>
                            <a:rPr lang="en-CA" sz="2400" i="1">
                              <a:latin typeface="Cambria Math" panose="02040503050406030204" pitchFamily="18" charset="0"/>
                              <a:ea typeface="Cambria Math" panose="02040503050406030204" pitchFamily="18" charset="0"/>
                            </a:rPr>
                          </m:ctrlPr>
                        </m:fPr>
                        <m:num>
                          <m:r>
                            <a:rPr lang="en-CA" sz="2400" i="1">
                              <a:latin typeface="Cambria Math" panose="02040503050406030204" pitchFamily="18" charset="0"/>
                              <a:ea typeface="Cambria Math" panose="02040503050406030204" pitchFamily="18" charset="0"/>
                            </a:rPr>
                            <m:t>𝑛</m:t>
                          </m:r>
                          <m:r>
                            <a:rPr lang="en-CA" sz="2400" i="1">
                              <a:latin typeface="Cambria Math" panose="02040503050406030204" pitchFamily="18" charset="0"/>
                              <a:ea typeface="Cambria Math" panose="02040503050406030204" pitchFamily="18" charset="0"/>
                            </a:rPr>
                            <m:t>𝜆</m:t>
                          </m:r>
                        </m:num>
                        <m:den>
                          <m:r>
                            <a:rPr lang="en-CA" sz="2400" i="1">
                              <a:latin typeface="Cambria Math" panose="02040503050406030204" pitchFamily="18" charset="0"/>
                              <a:ea typeface="Cambria Math" panose="02040503050406030204" pitchFamily="18" charset="0"/>
                            </a:rPr>
                            <m:t>𝑑</m:t>
                          </m:r>
                        </m:den>
                      </m:f>
                    </m:oMath>
                  </m:oMathPara>
                </a14:m>
                <a:endParaRPr lang="en-CA" sz="2400" dirty="0"/>
              </a:p>
            </p:txBody>
          </p:sp>
        </mc:Choice>
        <mc:Fallback xmlns="">
          <p:sp>
            <p:nvSpPr>
              <p:cNvPr id="4" name="Rectangle 3"/>
              <p:cNvSpPr>
                <a:spLocks noRot="1" noChangeAspect="1" noMove="1" noResize="1" noEditPoints="1" noAdjustHandles="1" noChangeArrowheads="1" noChangeShapeType="1" noTextEdit="1"/>
              </p:cNvSpPr>
              <p:nvPr/>
            </p:nvSpPr>
            <p:spPr>
              <a:xfrm>
                <a:off x="1541227" y="3365626"/>
                <a:ext cx="1593000" cy="793679"/>
              </a:xfrm>
              <a:prstGeom prst="rect">
                <a:avLst/>
              </a:prstGeom>
              <a:blipFill rotWithShape="0">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475656" y="4944224"/>
                <a:ext cx="1654492" cy="793615"/>
              </a:xfrm>
              <a:prstGeom prst="rect">
                <a:avLst/>
              </a:prstGeom>
              <a:ln w="22225">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CA" sz="2400" i="1" smtClean="0">
                          <a:latin typeface="Cambria Math" panose="02040503050406030204" pitchFamily="18" charset="0"/>
                          <a:ea typeface="Cambria Math" panose="02040503050406030204" pitchFamily="18" charset="0"/>
                        </a:rPr>
                        <m:t>𝜆</m:t>
                      </m:r>
                      <m:r>
                        <a:rPr lang="en-CA" sz="2400" i="1" smtClean="0">
                          <a:latin typeface="Cambria Math" panose="02040503050406030204" pitchFamily="18" charset="0"/>
                          <a:ea typeface="Cambria Math" panose="02040503050406030204" pitchFamily="18" charset="0"/>
                        </a:rPr>
                        <m:t>=</m:t>
                      </m:r>
                      <m:f>
                        <m:fPr>
                          <m:ctrlPr>
                            <a:rPr lang="en-CA" sz="2400" i="1" smtClean="0">
                              <a:latin typeface="Cambria Math" panose="02040503050406030204" pitchFamily="18" charset="0"/>
                              <a:ea typeface="Cambria Math" panose="02040503050406030204" pitchFamily="18" charset="0"/>
                            </a:rPr>
                          </m:ctrlPr>
                        </m:fPr>
                        <m:num>
                          <m:r>
                            <a:rPr lang="en-CA" sz="2400" i="1">
                              <a:latin typeface="Cambria Math" panose="02040503050406030204" pitchFamily="18" charset="0"/>
                              <a:ea typeface="Cambria Math" panose="02040503050406030204" pitchFamily="18" charset="0"/>
                            </a:rPr>
                            <m:t>𝑑𝑠𝑖𝑛</m:t>
                          </m:r>
                          <m:r>
                            <a:rPr lang="en-CA" sz="2400" i="1">
                              <a:latin typeface="Cambria Math" panose="02040503050406030204" pitchFamily="18" charset="0"/>
                              <a:ea typeface="Cambria Math" panose="02040503050406030204" pitchFamily="18" charset="0"/>
                            </a:rPr>
                            <m:t>𝜃</m:t>
                          </m:r>
                          <m:r>
                            <m:rPr>
                              <m:nor/>
                            </m:rPr>
                            <a:rPr lang="en-CA" sz="2400" dirty="0"/>
                            <m:t> </m:t>
                          </m:r>
                        </m:num>
                        <m:den>
                          <m:r>
                            <a:rPr lang="en-CA" sz="2400" b="0" i="1" smtClean="0">
                              <a:latin typeface="Cambria Math" panose="02040503050406030204" pitchFamily="18" charset="0"/>
                              <a:ea typeface="Cambria Math" panose="02040503050406030204" pitchFamily="18" charset="0"/>
                            </a:rPr>
                            <m:t>𝑛</m:t>
                          </m:r>
                        </m:den>
                      </m:f>
                    </m:oMath>
                  </m:oMathPara>
                </a14:m>
                <a:endParaRPr lang="en-CA" dirty="0"/>
              </a:p>
            </p:txBody>
          </p:sp>
        </mc:Choice>
        <mc:Fallback xmlns="">
          <p:sp>
            <p:nvSpPr>
              <p:cNvPr id="6" name="Rectangle 5"/>
              <p:cNvSpPr>
                <a:spLocks noRot="1" noChangeAspect="1" noMove="1" noResize="1" noEditPoints="1" noAdjustHandles="1" noChangeArrowheads="1" noChangeShapeType="1" noTextEdit="1"/>
              </p:cNvSpPr>
              <p:nvPr/>
            </p:nvSpPr>
            <p:spPr>
              <a:xfrm>
                <a:off x="1475656" y="4944224"/>
                <a:ext cx="1654492" cy="793615"/>
              </a:xfrm>
              <a:prstGeom prst="rect">
                <a:avLst/>
              </a:prstGeom>
              <a:blipFill rotWithShape="0">
                <a:blip r:embed="rId5"/>
                <a:stretch>
                  <a:fillRect/>
                </a:stretch>
              </a:blipFill>
              <a:ln w="22225">
                <a:solidFill>
                  <a:srgbClr val="FF0000"/>
                </a:solidFill>
              </a:ln>
            </p:spPr>
            <p:txBody>
              <a:bodyPr/>
              <a:lstStyle/>
              <a:p>
                <a:r>
                  <a:rPr lang="en-CA">
                    <a:noFill/>
                  </a:rPr>
                  <a:t> </a:t>
                </a:r>
              </a:p>
            </p:txBody>
          </p:sp>
        </mc:Fallback>
      </mc:AlternateContent>
      <p:grpSp>
        <p:nvGrpSpPr>
          <p:cNvPr id="8" name="Group 7"/>
          <p:cNvGrpSpPr/>
          <p:nvPr/>
        </p:nvGrpSpPr>
        <p:grpSpPr>
          <a:xfrm>
            <a:off x="6552459" y="452690"/>
            <a:ext cx="1615825" cy="2456547"/>
            <a:chOff x="2948360" y="385217"/>
            <a:chExt cx="1615825" cy="2456547"/>
          </a:xfrm>
          <a:noFill/>
        </p:grpSpPr>
        <p:sp>
          <p:nvSpPr>
            <p:cNvPr id="10" name="Right Triangle 9"/>
            <p:cNvSpPr/>
            <p:nvPr/>
          </p:nvSpPr>
          <p:spPr>
            <a:xfrm rot="14538762">
              <a:off x="2398134" y="935443"/>
              <a:ext cx="2171862" cy="1071409"/>
            </a:xfrm>
            <a:prstGeom prst="r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44105" y="2318544"/>
              <a:ext cx="720080" cy="523220"/>
            </a:xfrm>
            <a:prstGeom prst="rect">
              <a:avLst/>
            </a:prstGeom>
            <a:grpFill/>
          </p:spPr>
          <p:txBody>
            <a:bodyPr wrap="square" rtlCol="0">
              <a:spAutoFit/>
            </a:bodyPr>
            <a:lstStyle/>
            <a:p>
              <a:r>
                <a:rPr lang="en-US" sz="2800" dirty="0">
                  <a:sym typeface="Symbol"/>
                </a:rPr>
                <a:t>p</a:t>
              </a:r>
              <a:endParaRPr lang="en-US" sz="2800" dirty="0"/>
            </a:p>
          </p:txBody>
        </p:sp>
        <p:sp>
          <p:nvSpPr>
            <p:cNvPr id="12" name="TextBox 11"/>
            <p:cNvSpPr txBox="1"/>
            <p:nvPr/>
          </p:nvSpPr>
          <p:spPr>
            <a:xfrm>
              <a:off x="3059832" y="1209537"/>
              <a:ext cx="720080" cy="523220"/>
            </a:xfrm>
            <a:prstGeom prst="rect">
              <a:avLst/>
            </a:prstGeom>
            <a:grpFill/>
          </p:spPr>
          <p:txBody>
            <a:bodyPr wrap="square" rtlCol="0">
              <a:spAutoFit/>
            </a:bodyPr>
            <a:lstStyle/>
            <a:p>
              <a:r>
                <a:rPr lang="en-US" sz="2800" dirty="0">
                  <a:sym typeface="Symbol"/>
                </a:rPr>
                <a:t>d</a:t>
              </a:r>
              <a:endParaRPr lang="en-US" sz="2800" dirty="0"/>
            </a:p>
          </p:txBody>
        </p:sp>
        <p:sp>
          <p:nvSpPr>
            <p:cNvPr id="13" name="TextBox 12"/>
            <p:cNvSpPr txBox="1"/>
            <p:nvPr/>
          </p:nvSpPr>
          <p:spPr>
            <a:xfrm>
              <a:off x="3419872" y="731174"/>
              <a:ext cx="720080" cy="523220"/>
            </a:xfrm>
            <a:prstGeom prst="rect">
              <a:avLst/>
            </a:prstGeom>
            <a:grpFill/>
          </p:spPr>
          <p:txBody>
            <a:bodyPr wrap="square" rtlCol="0">
              <a:spAutoFit/>
            </a:bodyPr>
            <a:lstStyle/>
            <a:p>
              <a:r>
                <a:rPr lang="el-GR" sz="2800" dirty="0">
                  <a:sym typeface="Symbol"/>
                </a:rPr>
                <a:t>θ</a:t>
              </a:r>
              <a:endParaRPr lang="en-US" sz="2800" dirty="0"/>
            </a:p>
          </p:txBody>
        </p:sp>
      </p:grpSp>
    </p:spTree>
    <p:extLst>
      <p:ext uri="{BB962C8B-B14F-4D97-AF65-F5344CB8AC3E}">
        <p14:creationId xmlns:p14="http://schemas.microsoft.com/office/powerpoint/2010/main" val="198293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53409" y="1039381"/>
            <a:ext cx="1615825" cy="2456547"/>
            <a:chOff x="2948360" y="385217"/>
            <a:chExt cx="1615825" cy="2456547"/>
          </a:xfrm>
        </p:grpSpPr>
        <p:sp>
          <p:nvSpPr>
            <p:cNvPr id="2" name="Right Triangle 1"/>
            <p:cNvSpPr/>
            <p:nvPr/>
          </p:nvSpPr>
          <p:spPr>
            <a:xfrm rot="14538762">
              <a:off x="2398134" y="935443"/>
              <a:ext cx="2171862" cy="1071409"/>
            </a:xfrm>
            <a:prstGeom prst="rtTriangle">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44105" y="2318544"/>
              <a:ext cx="720080" cy="523220"/>
            </a:xfrm>
            <a:prstGeom prst="rect">
              <a:avLst/>
            </a:prstGeom>
            <a:noFill/>
          </p:spPr>
          <p:txBody>
            <a:bodyPr wrap="square" rtlCol="0">
              <a:spAutoFit/>
            </a:bodyPr>
            <a:lstStyle/>
            <a:p>
              <a:r>
                <a:rPr lang="en-US" sz="2800" dirty="0">
                  <a:sym typeface="Symbol"/>
                </a:rPr>
                <a:t>p</a:t>
              </a:r>
              <a:endParaRPr lang="en-US" sz="2800" dirty="0"/>
            </a:p>
          </p:txBody>
        </p:sp>
        <p:sp>
          <p:nvSpPr>
            <p:cNvPr id="14" name="TextBox 13"/>
            <p:cNvSpPr txBox="1"/>
            <p:nvPr/>
          </p:nvSpPr>
          <p:spPr>
            <a:xfrm>
              <a:off x="3059832" y="1209537"/>
              <a:ext cx="720080" cy="523220"/>
            </a:xfrm>
            <a:prstGeom prst="rect">
              <a:avLst/>
            </a:prstGeom>
            <a:noFill/>
          </p:spPr>
          <p:txBody>
            <a:bodyPr wrap="square" rtlCol="0">
              <a:spAutoFit/>
            </a:bodyPr>
            <a:lstStyle/>
            <a:p>
              <a:r>
                <a:rPr lang="en-US" sz="2800" dirty="0">
                  <a:sym typeface="Symbol"/>
                </a:rPr>
                <a:t>d</a:t>
              </a:r>
              <a:endParaRPr lang="en-US" sz="2800" dirty="0"/>
            </a:p>
          </p:txBody>
        </p:sp>
        <p:sp>
          <p:nvSpPr>
            <p:cNvPr id="15" name="TextBox 14"/>
            <p:cNvSpPr txBox="1"/>
            <p:nvPr/>
          </p:nvSpPr>
          <p:spPr>
            <a:xfrm>
              <a:off x="3419872" y="731174"/>
              <a:ext cx="720080" cy="523220"/>
            </a:xfrm>
            <a:prstGeom prst="rect">
              <a:avLst/>
            </a:prstGeom>
            <a:noFill/>
          </p:spPr>
          <p:txBody>
            <a:bodyPr wrap="square" rtlCol="0">
              <a:spAutoFit/>
            </a:bodyPr>
            <a:lstStyle/>
            <a:p>
              <a:r>
                <a:rPr lang="el-GR" sz="2800" dirty="0">
                  <a:sym typeface="Symbol"/>
                </a:rPr>
                <a:t>θ</a:t>
              </a:r>
              <a:endParaRPr lang="en-US" sz="2800" dirty="0"/>
            </a:p>
          </p:txBody>
        </p:sp>
      </p:grpSp>
      <p:grpSp>
        <p:nvGrpSpPr>
          <p:cNvPr id="26" name="Group 25"/>
          <p:cNvGrpSpPr/>
          <p:nvPr/>
        </p:nvGrpSpPr>
        <p:grpSpPr>
          <a:xfrm>
            <a:off x="4044196" y="1203505"/>
            <a:ext cx="4560252" cy="2172934"/>
            <a:chOff x="3995936" y="1420258"/>
            <a:chExt cx="4560252" cy="2172934"/>
          </a:xfrm>
        </p:grpSpPr>
        <p:sp>
          <p:nvSpPr>
            <p:cNvPr id="18" name="Right Triangle 17"/>
            <p:cNvSpPr/>
            <p:nvPr/>
          </p:nvSpPr>
          <p:spPr>
            <a:xfrm flipH="1">
              <a:off x="3995936" y="1420258"/>
              <a:ext cx="3888432" cy="1632227"/>
            </a:xfrm>
            <a:prstGeom prst="rtTriangle">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812154" y="2603569"/>
              <a:ext cx="720080" cy="523220"/>
            </a:xfrm>
            <a:prstGeom prst="rect">
              <a:avLst/>
            </a:prstGeom>
            <a:noFill/>
          </p:spPr>
          <p:txBody>
            <a:bodyPr wrap="square" rtlCol="0">
              <a:spAutoFit/>
            </a:bodyPr>
            <a:lstStyle/>
            <a:p>
              <a:r>
                <a:rPr lang="el-GR" sz="2800" dirty="0">
                  <a:sym typeface="Symbol"/>
                </a:rPr>
                <a:t>θ</a:t>
              </a:r>
              <a:endParaRPr lang="en-US" sz="2800" dirty="0"/>
            </a:p>
          </p:txBody>
        </p:sp>
        <p:sp>
          <p:nvSpPr>
            <p:cNvPr id="20" name="TextBox 19"/>
            <p:cNvSpPr txBox="1"/>
            <p:nvPr/>
          </p:nvSpPr>
          <p:spPr>
            <a:xfrm>
              <a:off x="5580112" y="3069972"/>
              <a:ext cx="720080" cy="523220"/>
            </a:xfrm>
            <a:prstGeom prst="rect">
              <a:avLst/>
            </a:prstGeom>
            <a:noFill/>
          </p:spPr>
          <p:txBody>
            <a:bodyPr wrap="square" rtlCol="0">
              <a:spAutoFit/>
            </a:bodyPr>
            <a:lstStyle/>
            <a:p>
              <a:r>
                <a:rPr lang="en-US" sz="2800" dirty="0">
                  <a:sym typeface="Symbol"/>
                </a:rPr>
                <a:t>L</a:t>
              </a:r>
              <a:endParaRPr lang="en-US" sz="2800" dirty="0"/>
            </a:p>
          </p:txBody>
        </p:sp>
        <p:sp>
          <p:nvSpPr>
            <p:cNvPr id="21" name="TextBox 20"/>
            <p:cNvSpPr txBox="1"/>
            <p:nvPr/>
          </p:nvSpPr>
          <p:spPr>
            <a:xfrm>
              <a:off x="7836108" y="2006045"/>
              <a:ext cx="720080" cy="523220"/>
            </a:xfrm>
            <a:prstGeom prst="rect">
              <a:avLst/>
            </a:prstGeom>
            <a:noFill/>
          </p:spPr>
          <p:txBody>
            <a:bodyPr wrap="square" rtlCol="0">
              <a:spAutoFit/>
            </a:bodyPr>
            <a:lstStyle/>
            <a:p>
              <a:r>
                <a:rPr lang="en-US" sz="2800" dirty="0">
                  <a:sym typeface="Symbol"/>
                </a:rPr>
                <a:t>x</a:t>
              </a:r>
              <a:endParaRPr lang="en-US" sz="2800" dirty="0"/>
            </a:p>
          </p:txBody>
        </p:sp>
      </p:grpSp>
      <mc:AlternateContent xmlns:mc="http://schemas.openxmlformats.org/markup-compatibility/2006" xmlns:a14="http://schemas.microsoft.com/office/drawing/2010/main">
        <mc:Choice Requires="a14">
          <p:sp>
            <p:nvSpPr>
              <p:cNvPr id="27" name="Rectangle 26"/>
              <p:cNvSpPr/>
              <p:nvPr/>
            </p:nvSpPr>
            <p:spPr>
              <a:xfrm>
                <a:off x="5975168" y="3657599"/>
                <a:ext cx="2331087" cy="584775"/>
              </a:xfrm>
              <a:prstGeom prst="rect">
                <a:avLst/>
              </a:prstGeom>
              <a:ln w="25400">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panose="02040503050406030204" pitchFamily="18" charset="0"/>
                        </a:rPr>
                        <m:t>𝑡</m:t>
                      </m:r>
                      <m:r>
                        <a:rPr lang="en-US" sz="3200" b="0" i="1" smtClean="0">
                          <a:latin typeface="Cambria Math"/>
                          <a:ea typeface="Cambria Math" panose="02040503050406030204" pitchFamily="18" charset="0"/>
                        </a:rPr>
                        <m:t>𝑎𝑛</m:t>
                      </m:r>
                      <m:r>
                        <m:rPr>
                          <m:sty m:val="p"/>
                        </m:rPr>
                        <a:rPr lang="el-GR" sz="3200" i="1">
                          <a:latin typeface="Cambria Math"/>
                          <a:ea typeface="Cambria Math" panose="02040503050406030204" pitchFamily="18" charset="0"/>
                        </a:rPr>
                        <m:t>θ</m:t>
                      </m:r>
                      <m:r>
                        <a:rPr lang="en-US" sz="3200" b="0" i="1" smtClean="0">
                          <a:latin typeface="Cambria Math"/>
                          <a:ea typeface="Cambria Math" panose="02040503050406030204" pitchFamily="18" charset="0"/>
                        </a:rPr>
                        <m:t>=</m:t>
                      </m:r>
                      <m:r>
                        <a:rPr lang="en-US" sz="3200" b="0" i="1" smtClean="0">
                          <a:latin typeface="Cambria Math"/>
                          <a:ea typeface="Cambria Math" panose="02040503050406030204" pitchFamily="18" charset="0"/>
                        </a:rPr>
                        <m:t>𝑥</m:t>
                      </m:r>
                      <m:r>
                        <a:rPr lang="en-US" sz="3200" b="0" i="1" smtClean="0">
                          <a:latin typeface="Cambria Math"/>
                          <a:ea typeface="Cambria Math" panose="02040503050406030204" pitchFamily="18" charset="0"/>
                        </a:rPr>
                        <m:t>/</m:t>
                      </m:r>
                      <m:r>
                        <a:rPr lang="en-US" sz="3200" b="0" i="1" smtClean="0">
                          <a:latin typeface="Cambria Math"/>
                          <a:ea typeface="Cambria Math" panose="02040503050406030204" pitchFamily="18" charset="0"/>
                        </a:rPr>
                        <m:t>𝐿</m:t>
                      </m:r>
                    </m:oMath>
                  </m:oMathPara>
                </a14:m>
                <a:endParaRPr lang="en-CA" sz="2400" dirty="0"/>
              </a:p>
            </p:txBody>
          </p:sp>
        </mc:Choice>
        <mc:Fallback xmlns="">
          <p:sp>
            <p:nvSpPr>
              <p:cNvPr id="27" name="Rectangle 26"/>
              <p:cNvSpPr>
                <a:spLocks noRot="1" noChangeAspect="1" noMove="1" noResize="1" noEditPoints="1" noAdjustHandles="1" noChangeArrowheads="1" noChangeShapeType="1" noTextEdit="1"/>
              </p:cNvSpPr>
              <p:nvPr/>
            </p:nvSpPr>
            <p:spPr>
              <a:xfrm>
                <a:off x="5975168" y="3657599"/>
                <a:ext cx="2331087" cy="584775"/>
              </a:xfrm>
              <a:prstGeom prst="rect">
                <a:avLst/>
              </a:prstGeom>
              <a:blipFill rotWithShape="1">
                <a:blip r:embed="rId2"/>
                <a:stretch>
                  <a:fillRect/>
                </a:stretch>
              </a:blipFill>
              <a:ln w="254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79712" y="3657600"/>
                <a:ext cx="2479140" cy="584775"/>
              </a:xfrm>
              <a:prstGeom prst="rect">
                <a:avLst/>
              </a:prstGeom>
              <a:noFill/>
              <a:ln w="25400">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ea typeface="Cambria Math" panose="02040503050406030204" pitchFamily="18" charset="0"/>
                        </a:rPr>
                        <m:t>𝑠𝑖𝑛</m:t>
                      </m:r>
                      <m:r>
                        <m:rPr>
                          <m:sty m:val="p"/>
                        </m:rPr>
                        <a:rPr lang="el-GR" sz="3200" b="0" i="1" smtClean="0">
                          <a:latin typeface="Cambria Math"/>
                          <a:ea typeface="Cambria Math" panose="02040503050406030204" pitchFamily="18" charset="0"/>
                        </a:rPr>
                        <m:t>θ</m:t>
                      </m:r>
                      <m:r>
                        <a:rPr lang="en-CA" sz="3200" i="1" smtClean="0">
                          <a:latin typeface="Cambria Math" panose="02040503050406030204" pitchFamily="18" charset="0"/>
                          <a:ea typeface="Cambria Math" panose="02040503050406030204" pitchFamily="18" charset="0"/>
                        </a:rPr>
                        <m:t>=</m:t>
                      </m:r>
                      <m:r>
                        <a:rPr lang="en-US" sz="3200" b="0" i="1" smtClean="0">
                          <a:latin typeface="Cambria Math"/>
                          <a:ea typeface="Cambria Math" panose="02040503050406030204" pitchFamily="18" charset="0"/>
                        </a:rPr>
                        <m:t>𝑛</m:t>
                      </m:r>
                      <m:r>
                        <m:rPr>
                          <m:sty m:val="p"/>
                        </m:rPr>
                        <a:rPr lang="el-GR" sz="3200" b="0" i="1" smtClean="0">
                          <a:latin typeface="Cambria Math"/>
                          <a:ea typeface="Cambria Math" panose="02040503050406030204" pitchFamily="18" charset="0"/>
                        </a:rPr>
                        <m:t>λ</m:t>
                      </m:r>
                      <m:r>
                        <a:rPr lang="en-US" sz="3200" b="0" i="1" smtClean="0">
                          <a:latin typeface="Cambria Math"/>
                          <a:ea typeface="Cambria Math" panose="02040503050406030204" pitchFamily="18" charset="0"/>
                        </a:rPr>
                        <m:t>/</m:t>
                      </m:r>
                      <m:r>
                        <a:rPr lang="en-US" sz="3200" b="0" i="1" smtClean="0">
                          <a:latin typeface="Cambria Math"/>
                          <a:ea typeface="Cambria Math" panose="02040503050406030204" pitchFamily="18" charset="0"/>
                        </a:rPr>
                        <m:t>𝑑</m:t>
                      </m:r>
                    </m:oMath>
                  </m:oMathPara>
                </a14:m>
                <a:endParaRPr lang="en-CA"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79712" y="3657600"/>
                <a:ext cx="2479140" cy="584775"/>
              </a:xfrm>
              <a:prstGeom prst="rect">
                <a:avLst/>
              </a:prstGeom>
              <a:blipFill rotWithShape="1">
                <a:blip r:embed="rId3"/>
                <a:stretch>
                  <a:fillRect/>
                </a:stretch>
              </a:blipFill>
              <a:ln w="254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285229" y="4420562"/>
                <a:ext cx="2448272" cy="830997"/>
              </a:xfrm>
              <a:prstGeom prst="rect">
                <a:avLst/>
              </a:prstGeom>
              <a:noFill/>
            </p:spPr>
            <p:txBody>
              <a:bodyPr wrap="square" rtlCol="0">
                <a:spAutoFit/>
              </a:bodyPr>
              <a:lstStyle/>
              <a:p>
                <a:r>
                  <a:rPr lang="en-US" sz="2400" dirty="0">
                    <a:solidFill>
                      <a:srgbClr val="FF0000"/>
                    </a:solidFill>
                  </a:rPr>
                  <a:t>For small angles </a:t>
                </a:r>
                <a:r>
                  <a:rPr lang="en-US" sz="2400" i="1" dirty="0">
                    <a:solidFill>
                      <a:srgbClr val="FF0000"/>
                    </a:solidFill>
                  </a:rPr>
                  <a:t>tan</a:t>
                </a:r>
                <a14:m>
                  <m:oMath xmlns:m="http://schemas.openxmlformats.org/officeDocument/2006/math">
                    <m:r>
                      <m:rPr>
                        <m:sty m:val="p"/>
                      </m:rPr>
                      <a:rPr lang="el-GR" sz="2400" i="1">
                        <a:solidFill>
                          <a:srgbClr val="FF0000"/>
                        </a:solidFill>
                        <a:latin typeface="Cambria Math"/>
                        <a:ea typeface="Cambria Math" panose="02040503050406030204" pitchFamily="18" charset="0"/>
                      </a:rPr>
                      <m:t>θ</m:t>
                    </m:r>
                    <m:r>
                      <a:rPr lang="en-US" sz="2400" b="0" i="1" smtClean="0">
                        <a:solidFill>
                          <a:srgbClr val="FF0000"/>
                        </a:solidFill>
                        <a:latin typeface="Cambria Math"/>
                        <a:ea typeface="Cambria Math" panose="02040503050406030204" pitchFamily="18" charset="0"/>
                      </a:rPr>
                      <m:t>=</m:t>
                    </m:r>
                    <m:r>
                      <a:rPr lang="en-US" sz="2400" b="0" i="1" smtClean="0">
                        <a:solidFill>
                          <a:srgbClr val="FF0000"/>
                        </a:solidFill>
                        <a:latin typeface="Cambria Math"/>
                        <a:ea typeface="Cambria Math" panose="02040503050406030204" pitchFamily="18" charset="0"/>
                      </a:rPr>
                      <m:t>𝑠𝑖𝑛</m:t>
                    </m:r>
                    <m:r>
                      <m:rPr>
                        <m:sty m:val="p"/>
                      </m:rPr>
                      <a:rPr lang="el-GR" sz="2400" i="1">
                        <a:solidFill>
                          <a:srgbClr val="FF0000"/>
                        </a:solidFill>
                        <a:latin typeface="Cambria Math"/>
                        <a:ea typeface="Cambria Math" panose="02040503050406030204" pitchFamily="18" charset="0"/>
                      </a:rPr>
                      <m:t>θ</m:t>
                    </m:r>
                  </m:oMath>
                </a14:m>
                <a:endParaRPr lang="en-US" sz="2400"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285229" y="4420562"/>
                <a:ext cx="2448272" cy="830997"/>
              </a:xfrm>
              <a:prstGeom prst="rect">
                <a:avLst/>
              </a:prstGeom>
              <a:blipFill rotWithShape="1">
                <a:blip r:embed="rId4"/>
                <a:stretch>
                  <a:fillRect l="-3980"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3285229" y="5445224"/>
                <a:ext cx="1906676" cy="1027525"/>
              </a:xfrm>
              <a:prstGeom prst="rect">
                <a:avLst/>
              </a:prstGeom>
              <a:noFill/>
              <a:ln w="25400">
                <a:no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a:ea typeface="Cambria Math" panose="02040503050406030204" pitchFamily="18" charset="0"/>
                            </a:rPr>
                            <m:t>𝑛</m:t>
                          </m:r>
                          <m:r>
                            <m:rPr>
                              <m:sty m:val="p"/>
                            </m:rPr>
                            <a:rPr lang="el-GR" sz="3200" b="0" i="1" smtClean="0">
                              <a:latin typeface="Cambria Math"/>
                              <a:ea typeface="Cambria Math" panose="02040503050406030204" pitchFamily="18" charset="0"/>
                            </a:rPr>
                            <m:t>λ</m:t>
                          </m:r>
                        </m:num>
                        <m:den>
                          <m:r>
                            <a:rPr lang="en-US" sz="3200" b="0" i="1" smtClean="0">
                              <a:latin typeface="Cambria Math"/>
                              <a:ea typeface="Cambria Math" panose="02040503050406030204" pitchFamily="18" charset="0"/>
                            </a:rPr>
                            <m:t>𝑑</m:t>
                          </m:r>
                        </m:den>
                      </m:f>
                      <m:r>
                        <a:rPr lang="en-US" sz="3200" b="0" i="1" smtClean="0">
                          <a:latin typeface="Cambria Math"/>
                          <a:ea typeface="Cambria Math" panose="02040503050406030204" pitchFamily="18" charset="0"/>
                        </a:rPr>
                        <m:t>=</m:t>
                      </m:r>
                      <m:r>
                        <a:rPr lang="en-US" sz="3200" b="0" i="1" smtClean="0">
                          <a:latin typeface="Cambria Math"/>
                          <a:ea typeface="Cambria Math" panose="02040503050406030204" pitchFamily="18" charset="0"/>
                        </a:rPr>
                        <m:t>𝑥</m:t>
                      </m:r>
                      <m:r>
                        <a:rPr lang="en-US" sz="3200" b="0" i="1" smtClean="0">
                          <a:latin typeface="Cambria Math"/>
                          <a:ea typeface="Cambria Math" panose="02040503050406030204" pitchFamily="18" charset="0"/>
                        </a:rPr>
                        <m:t>/</m:t>
                      </m:r>
                      <m:r>
                        <a:rPr lang="en-US" sz="3200" b="0" i="1" smtClean="0">
                          <a:latin typeface="Cambria Math"/>
                          <a:ea typeface="Cambria Math" panose="02040503050406030204" pitchFamily="18" charset="0"/>
                        </a:rPr>
                        <m:t>𝐿</m:t>
                      </m:r>
                    </m:oMath>
                  </m:oMathPara>
                </a14:m>
                <a:endParaRPr lang="en-CA" sz="2400" dirty="0"/>
              </a:p>
            </p:txBody>
          </p:sp>
        </mc:Choice>
        <mc:Fallback xmlns="">
          <p:sp>
            <p:nvSpPr>
              <p:cNvPr id="31" name="Rectangle 30"/>
              <p:cNvSpPr>
                <a:spLocks noRot="1" noChangeAspect="1" noMove="1" noResize="1" noEditPoints="1" noAdjustHandles="1" noChangeArrowheads="1" noChangeShapeType="1" noTextEdit="1"/>
              </p:cNvSpPr>
              <p:nvPr/>
            </p:nvSpPr>
            <p:spPr>
              <a:xfrm>
                <a:off x="3285229" y="5445224"/>
                <a:ext cx="1906676" cy="1027525"/>
              </a:xfrm>
              <a:prstGeom prst="rect">
                <a:avLst/>
              </a:prstGeom>
              <a:blipFill rotWithShape="1">
                <a:blip r:embed="rId5"/>
                <a:stretch>
                  <a:fillRect/>
                </a:stretch>
              </a:blipFill>
              <a:ln w="25400">
                <a:noFill/>
              </a:ln>
            </p:spPr>
            <p:txBody>
              <a:bodyPr/>
              <a:lstStyle/>
              <a:p>
                <a:r>
                  <a:rPr lang="en-US">
                    <a:noFill/>
                  </a:rPr>
                  <a:t> </a:t>
                </a:r>
              </a:p>
            </p:txBody>
          </p:sp>
        </mc:Fallback>
      </mc:AlternateContent>
      <p:sp>
        <p:nvSpPr>
          <p:cNvPr id="17" name="Content Placeholder 2"/>
          <p:cNvSpPr txBox="1">
            <a:spLocks/>
          </p:cNvSpPr>
          <p:nvPr/>
        </p:nvSpPr>
        <p:spPr>
          <a:xfrm>
            <a:off x="381000" y="152400"/>
            <a:ext cx="8229600" cy="12356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i="1" dirty="0"/>
              <a:t>As long as </a:t>
            </a:r>
            <a:r>
              <a:rPr lang="en-CA" i="1" dirty="0">
                <a:sym typeface="Symbol" panose="05050102010706020507" pitchFamily="18" charset="2"/>
              </a:rPr>
              <a:t> is less than 10</a:t>
            </a:r>
            <a:r>
              <a:rPr lang="en-CA" i="1" baseline="30000" dirty="0">
                <a:sym typeface="Symbol" panose="05050102010706020507" pitchFamily="18" charset="2"/>
              </a:rPr>
              <a:t>o</a:t>
            </a:r>
            <a:endParaRPr lang="en-CA" i="1" dirty="0"/>
          </a:p>
          <a:p>
            <a:pPr marL="0" indent="0">
              <a:buFont typeface="Arial" pitchFamily="34" charset="0"/>
              <a:buNone/>
            </a:pPr>
            <a:endParaRPr lang="en-CA" dirty="0"/>
          </a:p>
        </p:txBody>
      </p:sp>
    </p:spTree>
    <p:extLst>
      <p:ext uri="{BB962C8B-B14F-4D97-AF65-F5344CB8AC3E}">
        <p14:creationId xmlns:p14="http://schemas.microsoft.com/office/powerpoint/2010/main" val="162121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1"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491880" y="980728"/>
                <a:ext cx="1499706" cy="1027333"/>
              </a:xfrm>
              <a:prstGeom prst="rect">
                <a:avLst/>
              </a:prstGeom>
              <a:ln w="22225">
                <a:noFill/>
              </a:ln>
            </p:spPr>
            <p:txBody>
              <a:bodyPr wrap="none">
                <a:spAutoFit/>
              </a:bodyPr>
              <a:lstStyle/>
              <a:p>
                <a:pPr/>
                <a14:m>
                  <m:oMathPara xmlns:m="http://schemas.openxmlformats.org/officeDocument/2006/math">
                    <m:oMathParaPr>
                      <m:jc m:val="centerGroup"/>
                    </m:oMathParaPr>
                    <m:oMath xmlns:m="http://schemas.openxmlformats.org/officeDocument/2006/math">
                      <m:r>
                        <a:rPr lang="en-CA" sz="3200" i="1" smtClean="0">
                          <a:latin typeface="Cambria Math" panose="02040503050406030204" pitchFamily="18" charset="0"/>
                          <a:ea typeface="Cambria Math" panose="02040503050406030204" pitchFamily="18" charset="0"/>
                        </a:rPr>
                        <m:t>𝜆</m:t>
                      </m:r>
                      <m:r>
                        <a:rPr lang="en-CA" sz="3200" i="1" smtClean="0">
                          <a:latin typeface="Cambria Math" panose="02040503050406030204" pitchFamily="18" charset="0"/>
                          <a:ea typeface="Cambria Math" panose="02040503050406030204" pitchFamily="18" charset="0"/>
                        </a:rPr>
                        <m:t>=</m:t>
                      </m:r>
                      <m:f>
                        <m:fPr>
                          <m:ctrlPr>
                            <a:rPr lang="en-CA" sz="3200" i="1" smtClean="0">
                              <a:latin typeface="Cambria Math" panose="02040503050406030204" pitchFamily="18" charset="0"/>
                              <a:ea typeface="Cambria Math" panose="02040503050406030204" pitchFamily="18" charset="0"/>
                            </a:rPr>
                          </m:ctrlPr>
                        </m:fPr>
                        <m:num>
                          <m:r>
                            <a:rPr lang="en-CA" sz="3200" i="1">
                              <a:latin typeface="Cambria Math" panose="02040503050406030204" pitchFamily="18" charset="0"/>
                              <a:ea typeface="Cambria Math" panose="02040503050406030204" pitchFamily="18" charset="0"/>
                            </a:rPr>
                            <m:t>𝑑</m:t>
                          </m:r>
                          <m:r>
                            <a:rPr lang="en-US" sz="3200" b="0" i="1" smtClean="0">
                              <a:latin typeface="Cambria Math"/>
                              <a:ea typeface="Cambria Math" panose="02040503050406030204" pitchFamily="18" charset="0"/>
                            </a:rPr>
                            <m:t>𝑥</m:t>
                          </m:r>
                        </m:num>
                        <m:den>
                          <m:r>
                            <a:rPr lang="en-CA" sz="3200" b="0" i="1" smtClean="0">
                              <a:latin typeface="Cambria Math" panose="02040503050406030204" pitchFamily="18" charset="0"/>
                              <a:ea typeface="Cambria Math" panose="02040503050406030204" pitchFamily="18" charset="0"/>
                            </a:rPr>
                            <m:t>𝑛</m:t>
                          </m:r>
                          <m:r>
                            <a:rPr lang="en-US" sz="3200" b="0" i="1" smtClean="0">
                              <a:latin typeface="Cambria Math"/>
                              <a:ea typeface="Cambria Math" panose="02040503050406030204" pitchFamily="18" charset="0"/>
                            </a:rPr>
                            <m:t>𝐿</m:t>
                          </m:r>
                        </m:den>
                      </m:f>
                    </m:oMath>
                  </m:oMathPara>
                </a14:m>
                <a:endParaRPr lang="en-CA" dirty="0"/>
              </a:p>
            </p:txBody>
          </p:sp>
        </mc:Choice>
        <mc:Fallback xmlns="">
          <p:sp>
            <p:nvSpPr>
              <p:cNvPr id="2" name="Rectangle 1"/>
              <p:cNvSpPr>
                <a:spLocks noRot="1" noChangeAspect="1" noMove="1" noResize="1" noEditPoints="1" noAdjustHandles="1" noChangeArrowheads="1" noChangeShapeType="1" noTextEdit="1"/>
              </p:cNvSpPr>
              <p:nvPr/>
            </p:nvSpPr>
            <p:spPr>
              <a:xfrm>
                <a:off x="3491880" y="980728"/>
                <a:ext cx="1499706" cy="1027333"/>
              </a:xfrm>
              <a:prstGeom prst="rect">
                <a:avLst/>
              </a:prstGeom>
              <a:blipFill rotWithShape="1">
                <a:blip r:embed="rId2"/>
                <a:stretch>
                  <a:fillRect/>
                </a:stretch>
              </a:blipFill>
              <a:ln w="2222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565855" y="2996952"/>
                <a:ext cx="1580241" cy="1027333"/>
              </a:xfrm>
              <a:prstGeom prst="rect">
                <a:avLst/>
              </a:prstGeom>
              <a:ln w="25400">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CA" sz="3200" i="1" smtClean="0">
                          <a:latin typeface="Cambria Math" panose="02040503050406030204" pitchFamily="18" charset="0"/>
                          <a:ea typeface="Cambria Math" panose="02040503050406030204" pitchFamily="18" charset="0"/>
                        </a:rPr>
                        <m:t>𝜆</m:t>
                      </m:r>
                      <m:r>
                        <a:rPr lang="en-CA" sz="3200" i="1" smtClean="0">
                          <a:latin typeface="Cambria Math" panose="02040503050406030204" pitchFamily="18" charset="0"/>
                          <a:ea typeface="Cambria Math" panose="02040503050406030204" pitchFamily="18" charset="0"/>
                        </a:rPr>
                        <m:t>=</m:t>
                      </m:r>
                      <m:f>
                        <m:fPr>
                          <m:ctrlPr>
                            <a:rPr lang="en-CA" sz="3200" i="1" smtClean="0">
                              <a:latin typeface="Cambria Math" panose="02040503050406030204" pitchFamily="18" charset="0"/>
                              <a:ea typeface="Cambria Math" panose="02040503050406030204" pitchFamily="18" charset="0"/>
                            </a:rPr>
                          </m:ctrlPr>
                        </m:fPr>
                        <m:num>
                          <m:r>
                            <a:rPr lang="en-CA" sz="3200" i="1">
                              <a:latin typeface="Cambria Math" panose="02040503050406030204" pitchFamily="18" charset="0"/>
                              <a:ea typeface="Cambria Math" panose="02040503050406030204" pitchFamily="18" charset="0"/>
                            </a:rPr>
                            <m:t>𝑑</m:t>
                          </m:r>
                          <m:r>
                            <a:rPr lang="en-CA" sz="3200" b="0" i="1" smtClean="0">
                              <a:latin typeface="Cambria Math" panose="02040503050406030204" pitchFamily="18" charset="0"/>
                              <a:ea typeface="Cambria Math" panose="02040503050406030204" pitchFamily="18" charset="0"/>
                            </a:rPr>
                            <m:t>𝑥</m:t>
                          </m:r>
                          <m:r>
                            <m:rPr>
                              <m:nor/>
                            </m:rPr>
                            <a:rPr lang="en-CA" sz="3200" dirty="0"/>
                            <m:t> </m:t>
                          </m:r>
                        </m:num>
                        <m:den>
                          <m:r>
                            <a:rPr lang="en-CA" sz="3200" b="0" i="1" smtClean="0">
                              <a:latin typeface="Cambria Math" panose="02040503050406030204" pitchFamily="18" charset="0"/>
                              <a:ea typeface="Cambria Math" panose="02040503050406030204" pitchFamily="18" charset="0"/>
                            </a:rPr>
                            <m:t>𝑛𝐿</m:t>
                          </m:r>
                        </m:den>
                      </m:f>
                    </m:oMath>
                  </m:oMathPara>
                </a14:m>
                <a:endParaRPr lang="en-CA" sz="2400" dirty="0"/>
              </a:p>
            </p:txBody>
          </p:sp>
        </mc:Choice>
        <mc:Fallback xmlns="">
          <p:sp>
            <p:nvSpPr>
              <p:cNvPr id="3" name="Rectangle 2"/>
              <p:cNvSpPr>
                <a:spLocks noRot="1" noChangeAspect="1" noMove="1" noResize="1" noEditPoints="1" noAdjustHandles="1" noChangeArrowheads="1" noChangeShapeType="1" noTextEdit="1"/>
              </p:cNvSpPr>
              <p:nvPr/>
            </p:nvSpPr>
            <p:spPr>
              <a:xfrm>
                <a:off x="3565855" y="2996952"/>
                <a:ext cx="1580241" cy="1027333"/>
              </a:xfrm>
              <a:prstGeom prst="rect">
                <a:avLst/>
              </a:prstGeom>
              <a:blipFill rotWithShape="1">
                <a:blip r:embed="rId3"/>
                <a:stretch>
                  <a:fillRect/>
                </a:stretch>
              </a:blipFill>
              <a:ln w="25400">
                <a:solidFill>
                  <a:srgbClr val="FF0000"/>
                </a:solidFill>
              </a:ln>
            </p:spPr>
            <p:txBody>
              <a:bodyPr/>
              <a:lstStyle/>
              <a:p>
                <a:r>
                  <a:rPr lang="en-US">
                    <a:noFill/>
                  </a:rPr>
                  <a:t> </a:t>
                </a:r>
              </a:p>
            </p:txBody>
          </p:sp>
        </mc:Fallback>
      </mc:AlternateContent>
      <p:sp>
        <p:nvSpPr>
          <p:cNvPr id="5" name="TextBox 4"/>
          <p:cNvSpPr txBox="1"/>
          <p:nvPr/>
        </p:nvSpPr>
        <p:spPr>
          <a:xfrm>
            <a:off x="3133807" y="4197985"/>
            <a:ext cx="3528392" cy="369332"/>
          </a:xfrm>
          <a:prstGeom prst="rect">
            <a:avLst/>
          </a:prstGeom>
          <a:noFill/>
        </p:spPr>
        <p:txBody>
          <a:bodyPr wrap="square" rtlCol="0">
            <a:spAutoFit/>
          </a:bodyPr>
          <a:lstStyle/>
          <a:p>
            <a:r>
              <a:rPr lang="en-US" dirty="0"/>
              <a:t>Constructive Interference</a:t>
            </a:r>
          </a:p>
        </p:txBody>
      </p:sp>
    </p:spTree>
    <p:extLst>
      <p:ext uri="{BB962C8B-B14F-4D97-AF65-F5344CB8AC3E}">
        <p14:creationId xmlns:p14="http://schemas.microsoft.com/office/powerpoint/2010/main" val="208649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043608" y="172640"/>
                <a:ext cx="2098576" cy="1261051"/>
              </a:xfrm>
              <a:prstGeom prst="rect">
                <a:avLst/>
              </a:prstGeom>
              <a:ln w="25400">
                <a:solidFill>
                  <a:schemeClr val="tx2">
                    <a:lumMod val="60000"/>
                    <a:lumOff val="4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CA" sz="4000" i="1" smtClean="0">
                          <a:latin typeface="Cambria Math" panose="02040503050406030204" pitchFamily="18" charset="0"/>
                          <a:ea typeface="Cambria Math" panose="02040503050406030204" pitchFamily="18" charset="0"/>
                        </a:rPr>
                        <m:t>𝜆</m:t>
                      </m:r>
                      <m:r>
                        <a:rPr lang="en-CA" sz="4000" i="1" smtClean="0">
                          <a:latin typeface="Cambria Math" panose="02040503050406030204" pitchFamily="18" charset="0"/>
                          <a:ea typeface="Cambria Math" panose="02040503050406030204" pitchFamily="18" charset="0"/>
                        </a:rPr>
                        <m:t>=</m:t>
                      </m:r>
                      <m:f>
                        <m:fPr>
                          <m:ctrlPr>
                            <a:rPr lang="en-CA" sz="4000" i="1" smtClean="0">
                              <a:latin typeface="Cambria Math" panose="02040503050406030204" pitchFamily="18" charset="0"/>
                              <a:ea typeface="Cambria Math" panose="02040503050406030204" pitchFamily="18" charset="0"/>
                            </a:rPr>
                          </m:ctrlPr>
                        </m:fPr>
                        <m:num>
                          <m:r>
                            <a:rPr lang="en-CA" sz="4000" i="1">
                              <a:latin typeface="Cambria Math" panose="02040503050406030204" pitchFamily="18" charset="0"/>
                              <a:ea typeface="Cambria Math" panose="02040503050406030204" pitchFamily="18" charset="0"/>
                            </a:rPr>
                            <m:t>𝑑</m:t>
                          </m:r>
                          <m:r>
                            <a:rPr lang="en-CA" sz="4000" b="0" i="1" smtClean="0">
                              <a:latin typeface="Cambria Math" panose="02040503050406030204" pitchFamily="18" charset="0"/>
                              <a:ea typeface="Cambria Math" panose="02040503050406030204" pitchFamily="18" charset="0"/>
                            </a:rPr>
                            <m:t>𝑥</m:t>
                          </m:r>
                          <m:r>
                            <m:rPr>
                              <m:nor/>
                            </m:rPr>
                            <a:rPr lang="en-CA" sz="4000" dirty="0"/>
                            <m:t> </m:t>
                          </m:r>
                        </m:num>
                        <m:den>
                          <m:r>
                            <a:rPr lang="en-CA" sz="4000" b="0" i="1" smtClean="0">
                              <a:latin typeface="Cambria Math" panose="02040503050406030204" pitchFamily="18" charset="0"/>
                              <a:ea typeface="Cambria Math" panose="02040503050406030204" pitchFamily="18" charset="0"/>
                            </a:rPr>
                            <m:t>𝑛𝐿</m:t>
                          </m:r>
                        </m:den>
                      </m:f>
                    </m:oMath>
                  </m:oMathPara>
                </a14:m>
                <a:endParaRPr lang="en-CA" dirty="0"/>
              </a:p>
            </p:txBody>
          </p:sp>
        </mc:Choice>
        <mc:Fallback xmlns="">
          <p:sp>
            <p:nvSpPr>
              <p:cNvPr id="4" name="Rectangle 3"/>
              <p:cNvSpPr>
                <a:spLocks noRot="1" noChangeAspect="1" noMove="1" noResize="1" noEditPoints="1" noAdjustHandles="1" noChangeArrowheads="1" noChangeShapeType="1" noTextEdit="1"/>
              </p:cNvSpPr>
              <p:nvPr/>
            </p:nvSpPr>
            <p:spPr>
              <a:xfrm>
                <a:off x="1043608" y="172640"/>
                <a:ext cx="2098576" cy="1261051"/>
              </a:xfrm>
              <a:prstGeom prst="rect">
                <a:avLst/>
              </a:prstGeom>
              <a:blipFill rotWithShape="1">
                <a:blip r:embed="rId2"/>
                <a:stretch>
                  <a:fillRect/>
                </a:stretch>
              </a:blipFill>
              <a:ln w="25400">
                <a:solidFill>
                  <a:schemeClr val="tx2">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64088" y="172045"/>
                <a:ext cx="2637645" cy="1261051"/>
              </a:xfrm>
              <a:prstGeom prst="rect">
                <a:avLst/>
              </a:prstGeom>
              <a:ln w="22225">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CA" sz="4000" i="1" smtClean="0">
                          <a:latin typeface="Cambria Math" panose="02040503050406030204" pitchFamily="18" charset="0"/>
                          <a:ea typeface="Cambria Math" panose="02040503050406030204" pitchFamily="18" charset="0"/>
                        </a:rPr>
                        <m:t>𝜆</m:t>
                      </m:r>
                      <m:r>
                        <a:rPr lang="en-CA" sz="4000" i="1" smtClean="0">
                          <a:latin typeface="Cambria Math" panose="02040503050406030204" pitchFamily="18" charset="0"/>
                          <a:ea typeface="Cambria Math" panose="02040503050406030204" pitchFamily="18" charset="0"/>
                        </a:rPr>
                        <m:t>=</m:t>
                      </m:r>
                      <m:f>
                        <m:fPr>
                          <m:ctrlPr>
                            <a:rPr lang="en-CA" sz="4000" i="1" smtClean="0">
                              <a:latin typeface="Cambria Math" panose="02040503050406030204" pitchFamily="18" charset="0"/>
                              <a:ea typeface="Cambria Math" panose="02040503050406030204" pitchFamily="18" charset="0"/>
                            </a:rPr>
                          </m:ctrlPr>
                        </m:fPr>
                        <m:num>
                          <m:r>
                            <a:rPr lang="en-CA" sz="4000" i="1">
                              <a:latin typeface="Cambria Math" panose="02040503050406030204" pitchFamily="18" charset="0"/>
                              <a:ea typeface="Cambria Math" panose="02040503050406030204" pitchFamily="18" charset="0"/>
                            </a:rPr>
                            <m:t>𝑑𝑠𝑖𝑛</m:t>
                          </m:r>
                          <m:r>
                            <a:rPr lang="en-CA" sz="4000" i="1">
                              <a:latin typeface="Cambria Math" panose="02040503050406030204" pitchFamily="18" charset="0"/>
                              <a:ea typeface="Cambria Math" panose="02040503050406030204" pitchFamily="18" charset="0"/>
                            </a:rPr>
                            <m:t>𝜃</m:t>
                          </m:r>
                          <m:r>
                            <m:rPr>
                              <m:nor/>
                            </m:rPr>
                            <a:rPr lang="en-CA" sz="4000" dirty="0"/>
                            <m:t> </m:t>
                          </m:r>
                        </m:num>
                        <m:den>
                          <m:r>
                            <a:rPr lang="en-CA" sz="4000" b="0" i="1" smtClean="0">
                              <a:latin typeface="Cambria Math" panose="02040503050406030204" pitchFamily="18" charset="0"/>
                              <a:ea typeface="Cambria Math" panose="02040503050406030204" pitchFamily="18" charset="0"/>
                            </a:rPr>
                            <m:t>𝑛</m:t>
                          </m:r>
                        </m:den>
                      </m:f>
                    </m:oMath>
                  </m:oMathPara>
                </a14:m>
                <a:endParaRPr lang="en-CA" dirty="0"/>
              </a:p>
            </p:txBody>
          </p:sp>
        </mc:Choice>
        <mc:Fallback xmlns="">
          <p:sp>
            <p:nvSpPr>
              <p:cNvPr id="5" name="Rectangle 4"/>
              <p:cNvSpPr>
                <a:spLocks noRot="1" noChangeAspect="1" noMove="1" noResize="1" noEditPoints="1" noAdjustHandles="1" noChangeArrowheads="1" noChangeShapeType="1" noTextEdit="1"/>
              </p:cNvSpPr>
              <p:nvPr/>
            </p:nvSpPr>
            <p:spPr>
              <a:xfrm>
                <a:off x="5364088" y="172045"/>
                <a:ext cx="2637645" cy="1261051"/>
              </a:xfrm>
              <a:prstGeom prst="rect">
                <a:avLst/>
              </a:prstGeom>
              <a:blipFill rotWithShape="0">
                <a:blip r:embed="rId3"/>
                <a:stretch>
                  <a:fillRect/>
                </a:stretch>
              </a:blipFill>
              <a:ln w="22225">
                <a:solidFill>
                  <a:srgbClr val="FF0000"/>
                </a:solidFill>
              </a:ln>
            </p:spPr>
            <p:txBody>
              <a:bodyPr/>
              <a:lstStyle/>
              <a:p>
                <a:r>
                  <a:rPr lang="en-CA">
                    <a:noFill/>
                  </a:rPr>
                  <a:t> </a:t>
                </a:r>
              </a:p>
            </p:txBody>
          </p:sp>
        </mc:Fallback>
      </mc:AlternateContent>
      <p:graphicFrame>
        <p:nvGraphicFramePr>
          <p:cNvPr id="6" name="Chart 5"/>
          <p:cNvGraphicFramePr>
            <a:graphicFrameLocks/>
          </p:cNvGraphicFramePr>
          <p:nvPr>
            <p:extLst>
              <p:ext uri="{D42A27DB-BD31-4B8C-83A1-F6EECF244321}">
                <p14:modId xmlns:p14="http://schemas.microsoft.com/office/powerpoint/2010/main" val="897728019"/>
              </p:ext>
            </p:extLst>
          </p:nvPr>
        </p:nvGraphicFramePr>
        <p:xfrm>
          <a:off x="856184" y="1916832"/>
          <a:ext cx="7532240" cy="4680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961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90" y="0"/>
            <a:ext cx="7886700" cy="1325563"/>
          </a:xfrm>
        </p:spPr>
        <p:txBody>
          <a:bodyPr/>
          <a:lstStyle/>
          <a:p>
            <a:pPr algn="ctr"/>
            <a:r>
              <a:rPr lang="en-US" dirty="0" smtClean="0"/>
              <a:t>Multiple slit Diffraction</a:t>
            </a:r>
            <a:endParaRPr lang="en-US" dirty="0"/>
          </a:p>
        </p:txBody>
      </p:sp>
      <p:sp>
        <p:nvSpPr>
          <p:cNvPr id="3" name="Content Placeholder 2"/>
          <p:cNvSpPr>
            <a:spLocks noGrp="1"/>
          </p:cNvSpPr>
          <p:nvPr>
            <p:ph idx="1"/>
          </p:nvPr>
        </p:nvSpPr>
        <p:spPr>
          <a:xfrm>
            <a:off x="523875" y="1325563"/>
            <a:ext cx="7886700" cy="1831975"/>
          </a:xfrm>
        </p:spPr>
        <p:txBody>
          <a:bodyPr/>
          <a:lstStyle/>
          <a:p>
            <a:r>
              <a:rPr lang="en-US" dirty="0" smtClean="0"/>
              <a:t>Rather than using two slits, diffraction gratings have many (thousands or millions) of closely spaced openings. </a:t>
            </a:r>
            <a:endParaRPr lang="en-US" dirty="0"/>
          </a:p>
          <a:p>
            <a:r>
              <a:rPr lang="en-US" dirty="0" smtClean="0"/>
              <a:t>The bright regions are narrower and brighter while the dark regions are darker.</a:t>
            </a:r>
          </a:p>
          <a:p>
            <a:r>
              <a:rPr lang="en-US" dirty="0" smtClean="0"/>
              <a:t>They can be </a:t>
            </a:r>
            <a:r>
              <a:rPr lang="en-US" dirty="0" err="1" smtClean="0"/>
              <a:t>transmissive</a:t>
            </a:r>
            <a:r>
              <a:rPr lang="en-US" dirty="0" smtClean="0"/>
              <a:t> or reflective.</a:t>
            </a:r>
            <a:endParaRPr lang="en-US" dirty="0"/>
          </a:p>
        </p:txBody>
      </p:sp>
      <p:pic>
        <p:nvPicPr>
          <p:cNvPr id="4" name="Picture 3"/>
          <p:cNvPicPr>
            <a:picLocks noChangeAspect="1"/>
          </p:cNvPicPr>
          <p:nvPr/>
        </p:nvPicPr>
        <p:blipFill>
          <a:blip r:embed="rId2"/>
          <a:stretch>
            <a:fillRect/>
          </a:stretch>
        </p:blipFill>
        <p:spPr>
          <a:xfrm>
            <a:off x="338" y="3352800"/>
            <a:ext cx="4466888" cy="3353876"/>
          </a:xfrm>
          <a:prstGeom prst="rect">
            <a:avLst/>
          </a:prstGeom>
        </p:spPr>
      </p:pic>
      <p:pic>
        <p:nvPicPr>
          <p:cNvPr id="5" name="Picture 4"/>
          <p:cNvPicPr>
            <a:picLocks noChangeAspect="1"/>
          </p:cNvPicPr>
          <p:nvPr/>
        </p:nvPicPr>
        <p:blipFill>
          <a:blip r:embed="rId3"/>
          <a:stretch>
            <a:fillRect/>
          </a:stretch>
        </p:blipFill>
        <p:spPr>
          <a:xfrm>
            <a:off x="5752163" y="3048000"/>
            <a:ext cx="2778427" cy="3481791"/>
          </a:xfrm>
          <a:prstGeom prst="rect">
            <a:avLst/>
          </a:prstGeom>
        </p:spPr>
      </p:pic>
    </p:spTree>
    <p:extLst>
      <p:ext uri="{BB962C8B-B14F-4D97-AF65-F5344CB8AC3E}">
        <p14:creationId xmlns:p14="http://schemas.microsoft.com/office/powerpoint/2010/main" val="1708173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figure shows a schematic of a diffraction grating, which is represented by a vertical black line into which are cut five small gaps. The gaps are evenly spaced a distance d apart. From the left five rays arrive, with one ray arriving at each gap. To the right of the line with the gaps the rays all point down and to the right at an angle theta below the horizontal. At each gap a triangle is formed where the hypotenuse is length d, one angle is theta, and the side opposite theta is labeled delta l. At the top is written delta l equals d sine th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7200"/>
            <a:ext cx="3810000" cy="625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79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8229600" cy="1447799"/>
          </a:xfrm>
          <a:prstGeom prst="rect">
            <a:avLst/>
          </a:prstGeom>
        </p:spPr>
        <p:txBody>
          <a:bodyPr>
            <a:normAutofit/>
          </a:bodyPr>
          <a:lstStyle/>
          <a:p>
            <a:r>
              <a:rPr lang="en-CA" sz="2800" dirty="0" smtClean="0"/>
              <a:t>Every point on a </a:t>
            </a:r>
            <a:r>
              <a:rPr lang="en-CA" sz="2800" dirty="0" err="1" smtClean="0"/>
              <a:t>wavefront</a:t>
            </a:r>
            <a:r>
              <a:rPr lang="en-CA" sz="2800" dirty="0" smtClean="0"/>
              <a:t> is the source of wavelets that spread out in the forward direction and travel at the same speed as the wave. </a:t>
            </a:r>
            <a:endParaRPr lang="en-CA" sz="2800" dirty="0"/>
          </a:p>
        </p:txBody>
      </p:sp>
      <p:sp>
        <p:nvSpPr>
          <p:cNvPr id="2" name="Title 1"/>
          <p:cNvSpPr>
            <a:spLocks noGrp="1"/>
          </p:cNvSpPr>
          <p:nvPr>
            <p:ph type="title"/>
          </p:nvPr>
        </p:nvSpPr>
        <p:spPr/>
        <p:txBody>
          <a:bodyPr/>
          <a:lstStyle/>
          <a:p>
            <a:r>
              <a:rPr lang="en-CA" dirty="0" err="1" smtClean="0"/>
              <a:t>Huygen’s</a:t>
            </a:r>
            <a:r>
              <a:rPr lang="en-CA" dirty="0" smtClean="0"/>
              <a:t> Principle</a:t>
            </a:r>
            <a:endParaRPr lang="en-CA" dirty="0"/>
          </a:p>
        </p:txBody>
      </p:sp>
      <p:pic>
        <p:nvPicPr>
          <p:cNvPr id="4" name="Picture 3"/>
          <p:cNvPicPr>
            <a:picLocks noChangeAspect="1"/>
          </p:cNvPicPr>
          <p:nvPr/>
        </p:nvPicPr>
        <p:blipFill>
          <a:blip r:embed="rId2"/>
          <a:stretch>
            <a:fillRect/>
          </a:stretch>
        </p:blipFill>
        <p:spPr>
          <a:xfrm>
            <a:off x="533400" y="3047999"/>
            <a:ext cx="2514600" cy="3294126"/>
          </a:xfrm>
          <a:prstGeom prst="rect">
            <a:avLst/>
          </a:prstGeom>
        </p:spPr>
      </p:pic>
      <p:pic>
        <p:nvPicPr>
          <p:cNvPr id="5" name="Picture 4"/>
          <p:cNvPicPr>
            <a:picLocks noChangeAspect="1"/>
          </p:cNvPicPr>
          <p:nvPr/>
        </p:nvPicPr>
        <p:blipFill>
          <a:blip r:embed="rId3"/>
          <a:stretch>
            <a:fillRect/>
          </a:stretch>
        </p:blipFill>
        <p:spPr>
          <a:xfrm>
            <a:off x="4050030" y="3352800"/>
            <a:ext cx="4465320" cy="2806957"/>
          </a:xfrm>
          <a:prstGeom prst="rect">
            <a:avLst/>
          </a:prstGeom>
        </p:spPr>
      </p:pic>
    </p:spTree>
    <p:extLst>
      <p:ext uri="{BB962C8B-B14F-4D97-AF65-F5344CB8AC3E}">
        <p14:creationId xmlns:p14="http://schemas.microsoft.com/office/powerpoint/2010/main" val="2804731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81000"/>
            <a:ext cx="9104974" cy="5105400"/>
          </a:xfrm>
          <a:prstGeom prst="rect">
            <a:avLst/>
          </a:prstGeom>
        </p:spPr>
      </p:pic>
    </p:spTree>
    <p:extLst>
      <p:ext uri="{BB962C8B-B14F-4D97-AF65-F5344CB8AC3E}">
        <p14:creationId xmlns:p14="http://schemas.microsoft.com/office/powerpoint/2010/main" val="3094159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sz="quarter" idx="13"/>
          </p:nvPr>
        </p:nvSpPr>
        <p:spPr/>
        <p:txBody>
          <a:bodyPr/>
          <a:lstStyle/>
          <a:p>
            <a:r>
              <a:rPr lang="en-US" altLang="zh-TW" sz="2800" dirty="0">
                <a:ea typeface="新細明體" pitchFamily="18" charset="-120"/>
              </a:rPr>
              <a:t>Monochromatic light falls on a diffraction grating in which the slits are 5.45 x 10</a:t>
            </a:r>
            <a:r>
              <a:rPr lang="en-US" altLang="zh-TW" sz="2800" baseline="30000" dirty="0">
                <a:ea typeface="新細明體" pitchFamily="18" charset="-120"/>
              </a:rPr>
              <a:t>-6</a:t>
            </a:r>
            <a:r>
              <a:rPr lang="en-US" altLang="zh-TW" sz="2800" dirty="0">
                <a:ea typeface="新細明體" pitchFamily="18" charset="-120"/>
              </a:rPr>
              <a:t>m apart. Calculate the wavelength of light if the 1</a:t>
            </a:r>
            <a:r>
              <a:rPr lang="en-US" altLang="zh-TW" sz="2800" baseline="30000" dirty="0">
                <a:ea typeface="新細明體" pitchFamily="18" charset="-120"/>
              </a:rPr>
              <a:t>st</a:t>
            </a:r>
            <a:r>
              <a:rPr lang="en-US" altLang="zh-TW" sz="2800" dirty="0">
                <a:ea typeface="新細明體" pitchFamily="18" charset="-120"/>
              </a:rPr>
              <a:t> order maximum is produced at a 4.00</a:t>
            </a:r>
            <a:r>
              <a:rPr lang="en-US" altLang="zh-TW" sz="2800" baseline="30000" dirty="0">
                <a:ea typeface="新細明體" pitchFamily="18" charset="-120"/>
              </a:rPr>
              <a:t>o</a:t>
            </a:r>
            <a:r>
              <a:rPr lang="en-US" altLang="zh-TW" sz="2800" dirty="0">
                <a:ea typeface="新細明體" pitchFamily="18" charset="-120"/>
              </a:rPr>
              <a:t> angle of deviation.</a:t>
            </a:r>
          </a:p>
        </p:txBody>
      </p:sp>
      <p:sp>
        <p:nvSpPr>
          <p:cNvPr id="204802" name="Rectangle 2"/>
          <p:cNvSpPr>
            <a:spLocks noGrp="1" noChangeArrowheads="1"/>
          </p:cNvSpPr>
          <p:nvPr>
            <p:ph type="title"/>
          </p:nvPr>
        </p:nvSpPr>
        <p:spPr/>
        <p:txBody>
          <a:bodyPr/>
          <a:lstStyle/>
          <a:p>
            <a:r>
              <a:rPr lang="en-US" altLang="zh-TW" dirty="0">
                <a:ea typeface="新細明體" pitchFamily="18" charset="-120"/>
              </a:rPr>
              <a:t>Example</a:t>
            </a:r>
          </a:p>
        </p:txBody>
      </p:sp>
    </p:spTree>
    <p:extLst>
      <p:ext uri="{BB962C8B-B14F-4D97-AF65-F5344CB8AC3E}">
        <p14:creationId xmlns:p14="http://schemas.microsoft.com/office/powerpoint/2010/main" val="66008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03">
                                            <p:txEl>
                                              <p:pRg st="0" end="0"/>
                                            </p:txEl>
                                          </p:spTgt>
                                        </p:tgtEl>
                                        <p:attrNameLst>
                                          <p:attrName>style.visibility</p:attrName>
                                        </p:attrNameLst>
                                      </p:cBhvr>
                                      <p:to>
                                        <p:strVal val="visible"/>
                                      </p:to>
                                    </p:set>
                                    <p:anim calcmode="discrete" valueType="clr">
                                      <p:cBhvr override="childStyle">
                                        <p:cTn id="7" dur="80"/>
                                        <p:tgtEl>
                                          <p:spTgt spid="2048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0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0480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sz="quarter" idx="13"/>
          </p:nvPr>
        </p:nvSpPr>
        <p:spPr/>
        <p:txBody>
          <a:bodyPr/>
          <a:lstStyle/>
          <a:p>
            <a:r>
              <a:rPr lang="en-US" altLang="zh-TW" sz="2800" dirty="0">
                <a:ea typeface="新細明體" pitchFamily="18" charset="-120"/>
              </a:rPr>
              <a:t>Monochromatic light has a frequency of 4.77 x 10</a:t>
            </a:r>
            <a:r>
              <a:rPr lang="en-US" altLang="zh-TW" sz="2800" baseline="30000" dirty="0">
                <a:ea typeface="新細明體" pitchFamily="18" charset="-120"/>
              </a:rPr>
              <a:t>14</a:t>
            </a:r>
            <a:r>
              <a:rPr lang="en-US" altLang="zh-TW" sz="2800" dirty="0">
                <a:ea typeface="新細明體" pitchFamily="18" charset="-120"/>
              </a:rPr>
              <a:t> Hz and is directed on a diffraction grating ruled with 3.98 x 10</a:t>
            </a:r>
            <a:r>
              <a:rPr lang="en-US" altLang="zh-TW" sz="2800" baseline="30000" dirty="0">
                <a:ea typeface="新細明體" pitchFamily="18" charset="-120"/>
              </a:rPr>
              <a:t>4</a:t>
            </a:r>
            <a:r>
              <a:rPr lang="en-US" altLang="zh-TW" sz="2800" dirty="0">
                <a:ea typeface="新細明體" pitchFamily="18" charset="-120"/>
              </a:rPr>
              <a:t> lines/m.  An interference pattern is produced on a screen 1.10 m from the grating.  How far is the 1st order maximum from the central maximum?</a:t>
            </a:r>
            <a:endParaRPr lang="en-US" altLang="zh-TW" dirty="0">
              <a:ea typeface="新細明體" pitchFamily="18" charset="-120"/>
            </a:endParaRPr>
          </a:p>
        </p:txBody>
      </p:sp>
      <p:sp>
        <p:nvSpPr>
          <p:cNvPr id="206850" name="Rectangle 2"/>
          <p:cNvSpPr>
            <a:spLocks noGrp="1" noChangeArrowheads="1"/>
          </p:cNvSpPr>
          <p:nvPr>
            <p:ph type="title"/>
          </p:nvPr>
        </p:nvSpPr>
        <p:spPr/>
        <p:txBody>
          <a:bodyPr/>
          <a:lstStyle/>
          <a:p>
            <a:r>
              <a:rPr lang="en-US" altLang="zh-TW" dirty="0">
                <a:ea typeface="新細明體" pitchFamily="18" charset="-120"/>
              </a:rPr>
              <a:t>Example</a:t>
            </a:r>
          </a:p>
        </p:txBody>
      </p:sp>
    </p:spTree>
    <p:extLst>
      <p:ext uri="{BB962C8B-B14F-4D97-AF65-F5344CB8AC3E}">
        <p14:creationId xmlns:p14="http://schemas.microsoft.com/office/powerpoint/2010/main" val="2572597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06851">
                                            <p:txEl>
                                              <p:pRg st="0" end="0"/>
                                            </p:txEl>
                                          </p:spTgt>
                                        </p:tgtEl>
                                        <p:attrNameLst>
                                          <p:attrName>style.visibility</p:attrName>
                                        </p:attrNameLst>
                                      </p:cBhvr>
                                      <p:to>
                                        <p:strVal val="visible"/>
                                      </p:to>
                                    </p:set>
                                    <p:anim calcmode="discrete" valueType="clr">
                                      <p:cBhvr override="childStyle">
                                        <p:cTn id="7" dur="80"/>
                                        <p:tgtEl>
                                          <p:spTgt spid="2068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685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0685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sz="quarter" idx="13"/>
          </p:nvPr>
        </p:nvSpPr>
        <p:spPr/>
        <p:txBody>
          <a:bodyPr/>
          <a:lstStyle/>
          <a:p>
            <a:r>
              <a:rPr lang="en-US" altLang="zh-TW" sz="2800" dirty="0">
                <a:ea typeface="新細明體" pitchFamily="18" charset="-120"/>
              </a:rPr>
              <a:t>A diffraction grating with 750 lines mm apart is used to produce a series of bright and dark spots.  A red laser (</a:t>
            </a:r>
            <a:r>
              <a:rPr lang="el-GR" altLang="zh-TW" sz="2800" dirty="0">
                <a:ea typeface="新細明體" pitchFamily="18" charset="-120"/>
              </a:rPr>
              <a:t>λ</a:t>
            </a:r>
            <a:r>
              <a:rPr lang="en-US" altLang="zh-TW" sz="2800" dirty="0">
                <a:ea typeface="新細明體" pitchFamily="18" charset="-120"/>
              </a:rPr>
              <a:t> = 648 nm) is used.  How many bright fringes will be seen on each side of </a:t>
            </a:r>
            <a:r>
              <a:rPr lang="en-US" altLang="zh-TW" sz="2800">
                <a:ea typeface="新細明體" pitchFamily="18" charset="-120"/>
              </a:rPr>
              <a:t>the grating?</a:t>
            </a:r>
            <a:endParaRPr lang="en-US" altLang="zh-TW" dirty="0">
              <a:ea typeface="新細明體" pitchFamily="18" charset="-120"/>
            </a:endParaRPr>
          </a:p>
        </p:txBody>
      </p:sp>
      <p:sp>
        <p:nvSpPr>
          <p:cNvPr id="205826" name="Rectangle 2"/>
          <p:cNvSpPr>
            <a:spLocks noGrp="1" noChangeArrowheads="1"/>
          </p:cNvSpPr>
          <p:nvPr>
            <p:ph type="title"/>
          </p:nvPr>
        </p:nvSpPr>
        <p:spPr>
          <a:xfrm>
            <a:off x="457200" y="228600"/>
            <a:ext cx="8229600" cy="1143000"/>
          </a:xfrm>
        </p:spPr>
        <p:txBody>
          <a:bodyPr/>
          <a:lstStyle/>
          <a:p>
            <a:r>
              <a:rPr lang="en-US" altLang="zh-TW" dirty="0">
                <a:ea typeface="新細明體" pitchFamily="18" charset="-120"/>
              </a:rPr>
              <a:t>Example</a:t>
            </a:r>
          </a:p>
        </p:txBody>
      </p:sp>
    </p:spTree>
    <p:extLst>
      <p:ext uri="{BB962C8B-B14F-4D97-AF65-F5344CB8AC3E}">
        <p14:creationId xmlns:p14="http://schemas.microsoft.com/office/powerpoint/2010/main" val="3935754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5827">
                                            <p:txEl>
                                              <p:pRg st="0" end="0"/>
                                            </p:txEl>
                                          </p:spTgt>
                                        </p:tgtEl>
                                        <p:attrNameLst>
                                          <p:attrName>style.visibility</p:attrName>
                                        </p:attrNameLst>
                                      </p:cBhvr>
                                      <p:to>
                                        <p:strVal val="visible"/>
                                      </p:to>
                                    </p:set>
                                    <p:anim calcmode="discrete" valueType="clr">
                                      <p:cBhvr override="childStyle">
                                        <p:cTn id="7" dur="80"/>
                                        <p:tgtEl>
                                          <p:spTgt spid="2058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582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0582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3200" dirty="0"/>
              <a:t>A double slit is placed 85.0 cm from a screen. The 2</a:t>
            </a:r>
            <a:r>
              <a:rPr lang="en-US" sz="3200" baseline="30000" dirty="0"/>
              <a:t>nd</a:t>
            </a:r>
            <a:r>
              <a:rPr lang="en-US" sz="3200" dirty="0"/>
              <a:t> order minimum is observed to be 55.0 cm from the central maximum when yellow light (565 nm) is used.  How far apart are the slits?</a:t>
            </a:r>
          </a:p>
        </p:txBody>
      </p:sp>
      <p:sp>
        <p:nvSpPr>
          <p:cNvPr id="2" name="Title 1"/>
          <p:cNvSpPr>
            <a:spLocks noGrp="1"/>
          </p:cNvSpPr>
          <p:nvPr>
            <p:ph type="title"/>
          </p:nvPr>
        </p:nvSpPr>
        <p:spPr/>
        <p:txBody>
          <a:bodyPr/>
          <a:lstStyle/>
          <a:p>
            <a:r>
              <a:rPr lang="en-US" dirty="0"/>
              <a:t>Example</a:t>
            </a:r>
          </a:p>
        </p:txBody>
      </p:sp>
    </p:spTree>
    <p:extLst>
      <p:ext uri="{BB962C8B-B14F-4D97-AF65-F5344CB8AC3E}">
        <p14:creationId xmlns:p14="http://schemas.microsoft.com/office/powerpoint/2010/main" val="3742767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838200"/>
            <a:ext cx="8181974" cy="2362200"/>
          </a:xfrm>
        </p:spPr>
        <p:txBody>
          <a:bodyPr>
            <a:normAutofit lnSpcReduction="10000"/>
          </a:bodyPr>
          <a:lstStyle/>
          <a:p>
            <a:pPr marL="285750" indent="-285750">
              <a:buFont typeface="Arial" pitchFamily="34" charset="0"/>
              <a:buChar char="•"/>
            </a:pPr>
            <a:r>
              <a:rPr lang="en-US" sz="3600" dirty="0"/>
              <a:t> A Helium Neon Laser (</a:t>
            </a:r>
            <a:r>
              <a:rPr lang="en-US" sz="3600" dirty="0">
                <a:sym typeface="Symbol"/>
              </a:rPr>
              <a:t> = 632.8 nm) is shown on a DVD and a diffraction pattern is observed.  Use the diffraction pattern to determine the spacing on the grooves on the CD.</a:t>
            </a:r>
            <a:endParaRPr lang="en-US" sz="3600" dirty="0"/>
          </a:p>
        </p:txBody>
      </p:sp>
      <p:sp>
        <p:nvSpPr>
          <p:cNvPr id="3" name="Title 2"/>
          <p:cNvSpPr>
            <a:spLocks noGrp="1"/>
          </p:cNvSpPr>
          <p:nvPr>
            <p:ph type="title"/>
          </p:nvPr>
        </p:nvSpPr>
        <p:spPr>
          <a:xfrm>
            <a:off x="352426" y="228600"/>
            <a:ext cx="7680960" cy="533400"/>
          </a:xfrm>
        </p:spPr>
        <p:txBody>
          <a:bodyPr>
            <a:normAutofit fontScale="90000"/>
          </a:bodyPr>
          <a:lstStyle/>
          <a:p>
            <a:r>
              <a:rPr lang="en-US" dirty="0"/>
              <a:t>Example</a:t>
            </a:r>
          </a:p>
        </p:txBody>
      </p:sp>
      <p:pic>
        <p:nvPicPr>
          <p:cNvPr id="1026" name="Picture 2" descr="\\fs-071\user$\idoktor\Desktop\diffrac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276600"/>
            <a:ext cx="5960533"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57600"/>
            <a:ext cx="20097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1698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X-ray Diffraction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4038600"/>
            <a:ext cx="2286000" cy="2113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524000"/>
            <a:ext cx="4800600" cy="220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908777"/>
            <a:ext cx="2209800" cy="2259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932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a:t>X-Rays with a wavelength of 6.80 x 10</a:t>
            </a:r>
            <a:r>
              <a:rPr lang="en-US" sz="2800" baseline="30000" dirty="0"/>
              <a:t>-12</a:t>
            </a:r>
            <a:r>
              <a:rPr lang="en-US" sz="2800" dirty="0"/>
              <a:t> m are used to determine the structure of DNA.  If bright spots are observed 0.040 m apart on a screen 2.00 m from a DNA sample determine the spacing of the Base Pairs.</a:t>
            </a:r>
          </a:p>
        </p:txBody>
      </p:sp>
      <p:sp>
        <p:nvSpPr>
          <p:cNvPr id="3" name="Title 2"/>
          <p:cNvSpPr>
            <a:spLocks noGrp="1"/>
          </p:cNvSpPr>
          <p:nvPr>
            <p:ph type="title"/>
          </p:nvPr>
        </p:nvSpPr>
        <p:spPr/>
        <p:txBody>
          <a:bodyPr/>
          <a:lstStyle/>
          <a:p>
            <a:r>
              <a:rPr lang="en-US" dirty="0"/>
              <a:t>Example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429000"/>
            <a:ext cx="3695700" cy="307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527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5" name="Rectangle 3"/>
          <p:cNvSpPr>
            <a:spLocks noGrp="1" noChangeArrowheads="1"/>
          </p:cNvSpPr>
          <p:nvPr>
            <p:ph sz="quarter" idx="13"/>
          </p:nvPr>
        </p:nvSpPr>
        <p:spPr>
          <a:xfrm>
            <a:off x="457200" y="1600200"/>
            <a:ext cx="8229600" cy="4525963"/>
          </a:xfrm>
          <a:prstGeom prst="rect">
            <a:avLst/>
          </a:prstGeom>
        </p:spPr>
        <p:txBody>
          <a:bodyPr/>
          <a:lstStyle/>
          <a:p>
            <a:pPr marL="457200" indent="-457200">
              <a:buFont typeface="Arial" panose="020B0604020202020204" pitchFamily="34" charset="0"/>
              <a:buChar char="•"/>
            </a:pPr>
            <a:r>
              <a:rPr lang="en-US" altLang="zh-TW" sz="3200" dirty="0">
                <a:ea typeface="新細明體" pitchFamily="18" charset="-120"/>
              </a:rPr>
              <a:t>Polarization provides evidence for light as a Transverse wave</a:t>
            </a:r>
            <a:endParaRPr lang="en-US" altLang="zh-TW" sz="2800" dirty="0">
              <a:ea typeface="新細明體" pitchFamily="18" charset="-120"/>
            </a:endParaRPr>
          </a:p>
          <a:p>
            <a:pPr marL="457200" indent="-457200">
              <a:buFont typeface="Arial" panose="020B0604020202020204" pitchFamily="34" charset="0"/>
              <a:buChar char="•"/>
            </a:pPr>
            <a:r>
              <a:rPr lang="en-US" altLang="zh-TW" sz="3200" dirty="0">
                <a:ea typeface="新細明體" pitchFamily="18" charset="-120"/>
              </a:rPr>
              <a:t>Transverse waves can vibrate in any plane.</a:t>
            </a:r>
          </a:p>
          <a:p>
            <a:pPr marL="457200" indent="-457200">
              <a:buFont typeface="Arial" panose="020B0604020202020204" pitchFamily="34" charset="0"/>
              <a:buChar char="•"/>
            </a:pPr>
            <a:r>
              <a:rPr lang="en-US" altLang="zh-TW" sz="3200" dirty="0">
                <a:ea typeface="新細明體" pitchFamily="18" charset="-120"/>
              </a:rPr>
              <a:t>A non-polarized wave vibrates in all planes</a:t>
            </a:r>
          </a:p>
          <a:p>
            <a:pPr marL="457200" indent="-457200">
              <a:buFont typeface="Arial" panose="020B0604020202020204" pitchFamily="34" charset="0"/>
              <a:buChar char="•"/>
            </a:pPr>
            <a:r>
              <a:rPr lang="en-US" altLang="zh-TW" sz="3200" dirty="0">
                <a:ea typeface="新細明體" pitchFamily="18" charset="-120"/>
              </a:rPr>
              <a:t>A polarized wave vibrates in only one plane</a:t>
            </a:r>
          </a:p>
        </p:txBody>
      </p:sp>
      <p:sp>
        <p:nvSpPr>
          <p:cNvPr id="192514" name="Rectangle 2"/>
          <p:cNvSpPr>
            <a:spLocks noGrp="1" noChangeArrowheads="1"/>
          </p:cNvSpPr>
          <p:nvPr>
            <p:ph type="title"/>
          </p:nvPr>
        </p:nvSpPr>
        <p:spPr/>
        <p:txBody>
          <a:bodyPr>
            <a:normAutofit/>
          </a:bodyPr>
          <a:lstStyle/>
          <a:p>
            <a:r>
              <a:rPr lang="en-US" altLang="zh-TW" dirty="0">
                <a:ea typeface="新細明體" pitchFamily="18" charset="-120"/>
              </a:rPr>
              <a:t>Transverse or Longitudinal?</a:t>
            </a:r>
          </a:p>
        </p:txBody>
      </p:sp>
    </p:spTree>
    <p:extLst>
      <p:ext uri="{BB962C8B-B14F-4D97-AF65-F5344CB8AC3E}">
        <p14:creationId xmlns:p14="http://schemas.microsoft.com/office/powerpoint/2010/main" val="3352645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additive="base">
                                        <p:cTn id="7" dur="500" fill="hold"/>
                                        <p:tgtEl>
                                          <p:spTgt spid="192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2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2515">
                                            <p:txEl>
                                              <p:pRg st="1" end="1"/>
                                            </p:txEl>
                                          </p:spTgt>
                                        </p:tgtEl>
                                        <p:attrNameLst>
                                          <p:attrName>style.visibility</p:attrName>
                                        </p:attrNameLst>
                                      </p:cBhvr>
                                      <p:to>
                                        <p:strVal val="visible"/>
                                      </p:to>
                                    </p:set>
                                    <p:anim calcmode="lin" valueType="num">
                                      <p:cBhvr additive="base">
                                        <p:cTn id="13" dur="500" fill="hold"/>
                                        <p:tgtEl>
                                          <p:spTgt spid="192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2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2515">
                                            <p:txEl>
                                              <p:pRg st="2" end="2"/>
                                            </p:txEl>
                                          </p:spTgt>
                                        </p:tgtEl>
                                        <p:attrNameLst>
                                          <p:attrName>style.visibility</p:attrName>
                                        </p:attrNameLst>
                                      </p:cBhvr>
                                      <p:to>
                                        <p:strVal val="visible"/>
                                      </p:to>
                                    </p:set>
                                    <p:anim calcmode="lin" valueType="num">
                                      <p:cBhvr additive="base">
                                        <p:cTn id="19" dur="500" fill="hold"/>
                                        <p:tgtEl>
                                          <p:spTgt spid="1925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2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2515">
                                            <p:txEl>
                                              <p:pRg st="3" end="3"/>
                                            </p:txEl>
                                          </p:spTgt>
                                        </p:tgtEl>
                                        <p:attrNameLst>
                                          <p:attrName>style.visibility</p:attrName>
                                        </p:attrNameLst>
                                      </p:cBhvr>
                                      <p:to>
                                        <p:strVal val="visible"/>
                                      </p:to>
                                    </p:set>
                                    <p:anim calcmode="lin" valueType="num">
                                      <p:cBhvr additive="base">
                                        <p:cTn id="25" dur="500" fill="hold"/>
                                        <p:tgtEl>
                                          <p:spTgt spid="1925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25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bldLvl="5"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QUEhQWFRUXFhwaGRgYFx4dHBgaHR0cHRsYHx8eHSggGB8lHhcYIjEiJiksLi4uGB8zODMsNyotLisBCgoKDg0OGxAQGy4mICQ3NzQsLDAsLCwsLywsLCwsLCwsLCwsLCwsLywsLCwsLCwsLCwsLCwsLCwsLCwsLCwsLP/AABEIAL0BCwMBIgACEQEDEQH/xAAcAAACAgMBAQAAAAAAAAAAAAAABQYHAwQIAQL/xABNEAACAQMBBAUHCAUKBgEFAAABAgMABBESBQYhMQcTQVFhIjJxgaGxsjM0QlJyc5HBFCMkJWIWNUNjdIKDs8LRFUSSosPhUxcmNpPw/8QAGgEBAAMBAQEAAAAAAAAAAAAAAAECAwQFBv/EADYRAAIBAgQDBQYGAgMBAAAAAAABAgMRBBIhMUFRcQUiMmGBExShscHwI0JDkdHhMzQkNfEV/9oADAMBAAIRAxEAPwC8aKKKAh97tqODaxWe4WKM2YIEkoRC3WcwGIBbHbzxSm73oljupY45YY0kvAnXzFnjVBaxSgAGQKC5Y4wQMAnBPEz64sYpDl40c97KDw7uIrQ2zu/HcKoDPCVYMGi0A5A0jIZGVuGAMg4wMYoCuTvXeSpBeJIiMNmXFw8eGMbGNgQAmsAEgY1HJGalW6W055r68EsqFNFuyRYOVDxBjjyuWWOTjie7lUg2TsKG3hSFEBRE0AvhmKnmCSOOe2ttLKMPrCIH06dQUZ0/Vzzx4UBWG7Vtdyy9ejyhI72cySvdyMjRI0gMQgOVHYM8Maa+rTpBunS6Km3fTDFLC7ARriSQpjDS8eGNOsoSeeAc1aMcKqMKABknAGOJ5mtdNlwgECKMBgQQEXiCckHhxBPGgK2vekC5W3jZDFrD3AlJjww6kKRiMyjUMN5ZRnxwwDW7LvRN17mApmWSxRS/WFQJ1OohC40+rGe2p22yYCixmGMopyq6BgHvAxgGsxtEznQucg50jOV808uzs7qArkb73OiFWe2ibVdh5nU9W5t2KrGq6xpZxx84+acCpHbyG/2XDNMzo726zEwyPFhtGeBVg2nJ5Zrf25u1HchRrkh0lj+q0DOoYbIZGXj34z40w2ds9IIY4IxiONFRQePkqMDPfwFAVjsxZlg2M0NxKJbklpGmkklVj+jueKtIMjPHSCBnBrc2fvveTCF0SLSNni7lUKxd2DyKY4/Kwurq+BOcVY62yDT5C+T5vkjyezh3cO6iK1RfNRVwNIwoGBzx6Mk8KAraTfy5jiZi9tNmCCfXGCEhEkyRtG/lnPkuzK3DzGyOFbVzvvK0zxJJbxp+mtAJ3GpFRIVkwfLALsxYZyMBTwzU6j2ZCqsqxRhX88BBhs94xxrR2tu5HMiorNBpYMDCEHEDHEMjI3DvXhjhigK5O915Isd4jxow2ZJO8ZDmNikp4BdYwSBjUckVK99b8mCyLyNDbzTILiRXKaI2QsAXBBRS+lS2RwPOpDsnYUFvCkKICiJoBcBmK8yCSOOSSTW+8KldJUFcYwRwx3Y5UBXf/GepSOPZdx1yy3ogV7gtLHHmJnIjfIaRQV+scHIzX3HvnciYZaBgbqa26jBEi9UrkXDNqOFJjBI04AkXie2fLaIAoCKApyoCjCnvHDgeJrwWUYcyBE6wjGvSNRHdnnQFZ7O3+u2tpyxt+vVYWQYCoBK2nIbrTHJx83LqSR5WOz7m3/uTBDo6rrCbnrJHTQoMGnEZDyqqkh8lg7ABWwD2WLHsuFVdVijCv54CABvSMcfXQ2y4SixmKMopyq6BhT3gYwKArLbu9tzMdPWR2wS5skMIb9a/W9VI7B1fBTyiuACCATmne/ole9sooxK4aOcmOO5eDVp0YJZCM4z7amsmz4mbW0aFgANRUE4HEDOO+srRAkMQCwzg44jPPB7KArOfb19YxdRJLCJLazM7GbU5uDqbECPqUkgKFL4JJZeFeNvTNE14Vk0vJdRrGsgL6B+jJKyKC6KnI82Uc+2rJuLKOQqZERypypZQdJ7xkcK8m2fE+dUaNlgxyoOWHJuXPxoCu7Te68ulTT1KJ/w5LqXg+oljIpRCHGgeRnPMYrzY2+E5a3RJYHjWzjmlQhusUmBWWESNITJKzZbzchefEjNjJZxjkiDhp4KOXPHLlkk48TXwuzYQQwijDDkQi5GOWDjhQFa2e/161u0mm3Zm/RShyMKbiTSY2VZWbAByHOnOG4cKY2u9l0m0Etrh4GTrBCTGmdTmPVk4kLRNkjgyacfSzU5i2bEoIWKNQTqICAZYcieHPxr6NhGZOtMadZjGvSNWPTzoDYFe14K9oAooooAooooAooqvt+Irua9WG0eRW/Q2ddNy0Ko/WBVkZQCJQM+aRQFg0VWe8O9tyFvIgyh1huV0ICssQjt2dLrVq4KzgAYH0lwcg1jvukCWKSWNSjCK2kbDrhusjt1mBzrLOGyeOkcjjOKAtCiqx2tvVcWhl6y4h68rbhAwIiZpOsIUBpMRADGp8nIQnGSAMk+/Vwsk6gwMsUJcYwOsUQLILlPLJaMsxHLGPpZGKAsqioptma6/4VNKZ1SYQPKZI0wFGgvpXLHBAwNfhnA5U/2M5a3hYkkmJCSTkklRxz20BuUUUUAUUUUBhlukUgM6qTyBYAn8ayM4AJJAA5k9lQffDdJ7+8GdCxforIZHhWQqS4+TJYdXJjiGwcYrQ2vs3aDG4jUTMCs6cXBhaDq8QKoz8rqxk4HHXk4xQFkKc8a+RIMkZGRzGeIzyqs7qDagkm6pZ0UWkqRgPlesEUXUsoLYVtfWDgoxjiTkYybT2XexmVYf0pjIsAE6uNSnyzK7HIL6c4VOWSBwAoCy6+JZAoyxAA5knAquZ7XafXTlHudPVt1QIBVl6gBQxMo0S9bk5CE54Z08nG2tnumzVjMEl/LlWKSkPmQ8S7gsFKKcnRy5AY7AJgrZGRxodsAk8gM0p3SsxDZ28QEi6IwuJdOsY+tpJUH0EimV0fIf7J91AKrTeuzl8y5iP98D301huFfzWVvQQfdXLmnJwBkk4HiScADv41ty2s8HnJNFjwZa9SXZy4SKZzp2iua7Peu8j8y8m4djSs+PDDE4p5adJl+mMyI4/ijHvXFZy7OqLZoZ0XxRVQWvS7MPlLdGH8LFT7QRTe06Xrc8JIJk9BVvzBrCWDrL8pOZFkUVEbTpI2e/9MU+2jD24xTi03ltJeEdzEx7tYz+BNYypzjumTdDaivlHB4ggjwNfVUJCiiigCiiigCk+9e0nt7WSSPHWcFTUMgO7BFJHcC2T6KcVo7b2YtzBJC5Kh1xqXmp7GGe0HBHooCLNvRMk5tnI1x3EjOdPE2iR9aHA7yWWPPeCa8s9/HlSIrZya5pFWIMxRWDRtIG1tGOQXysA47C1S1dmxCUzdWnXFAhk0jUVH0c92eyta03dtYiDHbxIVfWNKgYYKUDDuOklfQcUBDtn7+y6Ee4jGpo5iI0IwWW6S3TyjxXjIAeB4Anwptfb6GF4EkgGuSQRyKkuvq9UoiDeSmCupvpaD2Yzwp2u7tqAwEEWGDqRpHESMGcehmUE95ANfH8mLTyP2eLyDlfIHknVryPHV5We/jQCTd3eWWSaJJiumVLkggY0m3mCnPHkUkT1qe+pfFIGAKkEHkQcg0sh3fhWXrAoAEbRqmBpAkbXK3iXOnP2aXWm6n6NMr2UzQxFv1luRqiI7SgPGJvQceHeBJRIO8V9VzhvVMy392UZlPXscqxB9hotN7L2LzLqXHidQ/7ga9BdnTaTTWpTOjo7Ne1RNp0nX6Yy0Ug/ij/ADVgad2XS+4x11sp7yjkexgffWcsBWXC5OdDCz2ndvJbvGdTyS32qN5GVFEchjReAPmqikDH0ie2sWwN57tUtI2OWKW3kMrM8/WuyzOHPLqgNR4HlxxkVs7K6TbFdX6qWLW5dvJDAscZPkntwOVPrXpB2c/K5VSexwy+8VjLD1Y7xZN0Rpd47kGK4uJlVGgvGGiJsRiJ4VXK68TM2eGcYzw7a9/ljdiOI64WYx6xojLLPKZNP6KpVzpdU0kkZ4uDyU5sC12rBL8nNG/2XU+41tismrbklYba3lvzFcFHCZS8CKsR1oYCNJDauJIyOXcRXm097Zy8sKShk/RJPLWPQS4t0kSVCHJIYs2Dw5EDOkk2jRioBD9g7QnBvFQGdkSB41d8AvJENUerB0gaQ3I+ea2YNpX76lnsY4Yyj5dbrrCPJOPJ6pc5OBz7akNvaIhcouC7amP1mwBk+oAeqi+OI5PsN7jUrcHMdlKElic8llRj6FcE+ngKvu2392fJ/wAyi57HBX8ciqCtoi7oi83cKO7LEAZ8MmpTedHG0I84iWT7Dr7jg17WJo0ptZ5WZlFvgXB1djdDh+jTejQ3urQudwNnyf0Cr9hivuNUrd7t3cRzJbTLjt0E49a5rFDta5h82aaPw1sPYTWCwcv06hbNzRa110TWrfJyTR+GQw9oz7aT3fRA4+SuVb7cZHuY1GLTf7aEfKcsP41VvyFOLTpYu1x1kcMg8Ayk+vUR7Kv7PGQ2lf780O6zVu+jC+TzRHJ9l8e8UmvNzb5POtJSP4V1/Dmp9a9LyH5S2cfYcH3gU3tulGwbGppEPjGT7RkU9vio+KF/vyItEpfRNCeUsRHg6Ee7FM7PfG9j826l/vMG+IGrttt7rCfgLiE+DnHsbFZZdjWU/OKCTPcFPuqjxkf1KZOXkyp7TpPvk84xSfaT81Iq392toPc2kE7BVaWNXIAOASM4HGuf96bVYru4jjUKiSEKB2Dsq9twh+7rP7hPdVMbCCjGUFa5MXzH9FJ9ubeS1aISDyHEhZ88EWOMyMxHbwU1rjfC10ltbcHCaerfWWK6xhNOpgU8rIGMAmvOLEgoqNvvhAvW5JwrqqaQzNIWhWbzQuVwrZPPAGTXmy99LaZIGYlGliSTSQSF1oXCFgNOrSrEDmQKAktFRWTf20xHoMkmuSJBpjflLkpJy4oQrcRniMVh3q34WynMJiV9MAmJMyxlgWddCBh+sb9WeAPaKAmFFJYt57cydVqYSacldDcDo6wx5AwXCHUVBzitZ99bMIHMjAZcY6t9Q6vSXyunUukOpJI5HNASOil+x9sQ3Icwtq0NpbKlSDgMODAZBVgQeRBphQHN+9QztC4B5G5IPoLAH2VJek7da3s0ge3Ur1jMGGokcFBGM8qje9f843H9p/1ip902H9Tafbb4RXsuclVpJPSxnbRkT3Q3LN/bzTCXqzHIU0lcg4RGznOR53sqNbMtHnliijGXlOlQTgE4LcT2cFNWp0MfMLz+0P8A5MVV70fj942H3v8A4nq0K8/xLvbYi2xq7b2LNaSCOdNDEasagcjlnINapt3ChyraTyYqdJHpxjsqddNHz2P7gfE1P9ngfya/wH/zGqfe5Rpwk1uMupUAHqpha7auYvk55l9Ejf7086MLCO4vurmjWRDDIdLDIyCmD6eNanSDZRwXs0cKBEULhRyGVBNbOpCVR02tiLO1zPZ9IO0I/wDmC47nRG9uAfbTqz6W7pflIoX8RqUn3gVg3i3Kig2cl2kj6mWIlTjTl8A9me2o7uvu5LfvIkJQNGgY6yQCGJHAgHHKscuGqQz2SX7E6lh2vTBF/S27r3lGDew4NWJevmFyO2Njx+ya5m2vZtBJLFJjXGSrYORnwNdK3PzZvuj8NcOLowpyi4cS8Xc5ps5urkjcDOh1fHfpYHHsq2LPpchPytvIveUIYe3FVRs+DrJY05a3RT6GYA++rMvOiDn1N1juDx/mD+Vd2KVBtKruUjfgSS06Stnyc5WjPc8bD2gFfbTaHbdjPwWWB89hK+41VN70X3qZ0mGQeDlT+DD86WruHek8YguO0sPyzXFKjhVqqlvUveXIuKfdCwm4m2hPig0+1SKUXXRbYt5nWx+iQn4s1CLHc+SPGq5kQjsj1L7cj3Ube29d2TxpDdzEFcnrGEmeP8YOKzpScpqFGrd+pLTSu0PrvogX+iuSPtoD7sUku+im8XzHhk/vFT7Vx7a+LPpSvU88RSelCp/FT+VOLbpeI+Vtc/Yk/Jh+ddn/ADIef7FO6yJXW4l+nnWzN4qVb3GlEljcQk5jmjPfhl9oq3LPpYs2xrSaP0qGA/6W/KndrvvYSjhcRjwfyfeKPFV4+On8xlXM59kYnJJJPaSeOf8Aeui9xR+7rP7hPhFULvOym7uShBUyuVI5Yzwxir83JGLC0+4T4RVe0HeEGIbsx73bFhuIma4kaOOOKbUykDCSRMjscg8lYkeI7aj1zaWf62cT3EbxyWx1qo1RtJCsEYAKEHWkoDZBwWPLFSre2wa4srmGPz3hdV7ixBwD4E4HrqO3m6887OQ6JDctaySqynrI2g0HSuDg56tRx5eVz4V5RoZpN27VpHZbtxMGWQuJYy64hFs2dSngyrglh52cEVr2m6dhCIpVuV0BEhDM0JDlEaNfLKZD4PEKRxUcOdLtt7iSLBKY9DuUugVVOLm4mWRQePEKFwQeeOyty43ElbW/WQ65DNmMxkwossaR5Rc5DARA57S7cqA+49hWSsR+lSRtbG2h1O0a4aEF4+LLhiwk4+zFbO9Gx7ea41NdSRySxrbNHF1TZXLNkh42K/KHLcOBFK9s7ks4ktlu4wZgSEceWyrAsGvgQxKnDHHDygD4sYtyCrNJqj6w3UM+ooc6YolTqyefEqT/AHqAxndXZ4MsouQiSLobEkXBmjEQYSFesRsDgA+M54VrTbr2NuVhNxJrl66NUXq9WZ4RqOlIxpGm3JU4xknnkCvP5ASmNdTQGUTPK5Cuqyl0aMhgpUqFVgFAPIceJJOzabkvDNDIrxGOKZZsBGMp02/UdWGLEleGRkk8gScZIEg3Xs4QjTwSNIlyI5ATjGBGqLjAGOCgnPbmndJNy7F4LKCOUaZAmWX6pYlinqzj1U7oDnHeofvG4/tP+oVP+m35C1+8b4RVfb2/zhcf2n/UKn/TX8jafbb4RXry/wAtLoU4MydDHzG8/tD/AOTFVedH/wDONh97/wCJ6sLoX+Y3n9of/JiqvNwP5xsPvf8AxvUR/WI5En6aPnsX3A+I1INnH/7a/wAB/wDMao/0zn9ti+4HxGn+z2xu3g8D1EnA/eNWVRr2NLqWS1ZFeiA/vIeMEnvStLpSP7xufQvwCsvRdeJDf65GCqIJMknhzStTpInD39wy8QQuP+gV0KS97kuNiLPLcsDfb+YovsW/+mkPQj85us//AAp8bUz3xmJ2LEDyCwflSPog+c3P3KfGa4FWXuU5LmWy95Ec35P7befetV+y3IMOnjxjx/21z9vp88u/vWq9VOYx9j8qx7UrShCll4otTjdsrBN2YbbTITJI6upRRgZcHKgesA8eypl/KaZSgl0gNwyCcBvqngMZ7D30pth1lzk+ZEQo8XbBY+pSB6zUm2lsSOSN0AwSpwePPsPqPH1V5FbFVKrvNtnb7OnC0Wup8LtnvT8D/vWdNqp25HqpZse066JWLYcZVx3OvBufEd/rrO+yW7CD7Kx7jMnFxdhkt7G30h6//dfX/B7W5+WiikxyJAJH4UlfZ0g+jn0GoHv7aSCaNgknBPOCtw494HCu3s+jnrpKVjKo7Isa76NtnvyiZPsOR+dJbvohhPyVzKng6qw9mk1W9rvNdxcEuZV8C5PxZp1a9JW0ExmSNx/HGD7VIr6P3fFR8M/ic94jS86Jblfk5on48iCp/Okt30eX8ef1GsD6jqfYcVILPpdmHytvG32GK+w5p5Z9LNq3ykUyHwAYew1HtMZDeN/vyFolOXELRsyOCrKSCDzBHMGujtzRiwtR/UJ8IrnzeG6WW4uJEOVeR2Ge4kkeiuhN0fmNr9ynwiq9otuMGyYcRxRRRXllwooooCL79WTiNLyFSZ7MmRQObx/00XjqQcB3he0Cn+zrxJ4kljOpJFDKe8EZFbBqN7q2ElrJcW2g/owfrLduxVfi8PPI0uGI8HA7MACS0VjaZRzIpbdbwwIxUuNQGSPqjvPcPTVJVIR3ZaMXLZDailh2nkZGMYyO2tSXah7cgd+OFc0sbSW2pZUpMpDemJm2jc6VJ/aDyBP0hVj9KuzZLmO2WEBirsW4gYyooVP0i4k0krEhwxXgZJDxPEcQB295NbxneKYRyMWR8mNzzB4ZjPfwyQfA1rV7Yk5RlCPhNfdGtG9eRqdHGzms7WeKUrrklZxg8gY0Xt5+aaj1ju0lnPbtHmS4DZQFsKuFIZ2wPNAY+vAqcwxqynUM8TxpLu+jO73OnUCxRO8Rr2jPe2T6MVwS7SxEszva+5pToQs5Ph8zzbEha4AnRC+nyJAMhgDy48VYZPDtrLt8fuub7pvfWxvFYF01alTSMqzHGkjiPzzSq42j1tu0RjdrcoQ8qrgDJ4lSxBYegUpV+9GUnsyzoOUbwXUhHRzYpLfprGQkbuB2alK4z3jj7q+ekf5/cehfgFWJu/u9aWk40D9aY2xqYliuRqIHLHLjVddI4/b7j+78Ar6HC4iNfHSnHbKcM1JQUWS/etwdiwkHIKw8u3/+xSrof+cXP3KfGax7Vl6vZht2+iYZI/sPzA9DZ/EV89FF2kU1y0jqi9SnFiB9M99c8f8ArqnX6l5waqpIjm+B/a7r71qu7aN4IbdpDwCx59lUZvXOrXFy6sGUu7AjiCO/jzqZbU3vmvBHDb2cvHDeXw1hcE8Bw08u3tqna8W4UuhtgqLnN8luOdlwlIlDHLHLMf4mOr88eqt9bhl+kV9f+9RPqNpykZkitwT9Hiy8fQfeK82JuitzdXa3d3LP1ToPPwG1Rqx5k487FeVolqdFSnDNec1ry1GJ3ojtJ5CZV0SgOceViReB4DiNQx/019//AFMVjiG3kmPYVXA/Otra25dpBD1kMILRsrnJLFlU5ZePeM1IYtlRFQY8qpAIwBjB41nmhyNJyo2UrN8OWxD5d49qzcIoIrcfWc5OPX/tW3ujt54LqZNoXyt+rXSrDC6iSTjyQBge+nt7s3q0Z9QwoyeHYKgm0dz7u5VJ44g3WAuRqAI1HKDB7lxXbgYU51lFuyMatW9GVopItcCxuh/y8wP2D/7pfddHuzpP+XCnvR3X2BseyqXu927uHi9tKviEJ9q5rBb7XuIThJ5oyOwSMMerNfQxwclrTqffoeZm8i1bvoltj8lLKngcN7xmkt50RTD5K4RvB1IP4gmo9Z9IG0I8fry47nVT+Jxn208s+lq4GOshifxBZf8AerZMbDZ3+/Mi8SA7QtWieSNsakZkOCcZXIOPwrozdT5lbfcp8IrnTa1310s0uNPWOz4znGok4z666O3ZGLS2H9Snwis+0b5YXJjxGlFeGtV5D2mvHq1VTV2aJXM8swXnWjd7XSNWZuCqMkk8h30ou5y87RknCKpx3lifcB7aSbVQyzpbLl0XEkoJ4YHmr62+E159TGzb7uiOqlh033uo8O85MYlZHSJsYY44A8mIzlRx7ayzXjNgA5z286xa+sBULz4EEdnupFFeCzXqpiAqSfquOS0ZHIAZYleI5csVyyrVJ8TSNKMvCteQ02nfNBGzsQwA4cMHPYPHJ4Vi3ds9EZZ/KlkOqUn6x+j9lRwFfbW6XohYOerV9ZXGCSvJWB4jBweXZW9tO4gtx1khwfafDHaTWN+Be/dyR3e4ntP2Z3g5RMpeI/V+uno4gj11v3M5aBmg8ttOFAPbyxxrRFtcXnlPm2h+iowJXHif6MH8fRXltbwW90qxARqIS8h1eccgKWyePI8T41L+Jo4r1Xqjd2TsMwxoobBAyxP0mPFifSc1qbevI3IhRWmlBDBYzjSRyYt9EemvJdoy3hKwHqrcHDTnt7xH3/a5emti2v7GzXQsqAnnhtTse0nGWY1Gu7Is07y1ly5df4NOM3MJjeZ4yJJAnUohOC3M6ycnB7h2Gm+1NsR2yqoGpzwSNBlmPcAKiO9e3nDRSQQS6EZiGkQqusjCk6uOniTWpsm6vVYydQQ7jjMU61iO5QGARfDjV8l1dnQsJKcFUdul7ffzJba7FknIkvTnjlYAcqvdqP029grQ3+2qkECq2CHdRpB7BxYeHAY9dawkD/OG2g/eAmhfwjwfbXxfR2JQj9Cn4niTCwJ8dROfbU08qknLVciipVM15J+VloiFbI3tdL/9JljeVmjdVSPsyVIA8Bilu9d889xLLJE0LMBmNuYAXAPIcx4VPuj+K0FxIEADqh6vJHWFDjXqCseR08Tg8aj3SWLf9KmwZeuwNXm6PNHr5V9Tg8TCpjG4RaWU8yvTUI5Hvff+jBtvY16tpFcXEyMgREVFHJWAIzy7hXnR3u/BeXEwuE1CONSoyQMsxBzjnyqV74n9zw+iD3Uo6HvnF19zH8bVnGT/APn1Ov1IlVk6sWtGlwIjvNbLHcXEaAKiSMqgdgHKrf2YOtuLiX6MaCFOHbjU5H4qPUaqPfE/tV2QOPWPw91XVsWy6m2VD52ks32m4t7TWfa/gpdP4JoSSU3fVilRnAHM8KU7Fs3/AEm/8knE6A47P1ER/Om8TYIPcc1g3V2mnX7RLZGq6GPVDEPyryrtJ2HEzkkcOI7xx41r7GvpIw0Or5M+T4oeK/hxX+7UoF7GfpL/AHuHvrVuNkrMyywlNa8O9WU81ODnxz2GqK8uBrCSs4y4/MRbc2i8ipBgZkYasfUXi+fVw9dbN1v/ABWbLHJDIcqDlCOHZyOO6mWz90TqeSZwZG4DT5qIOSjPPvJ7aU7z9GxuXDpOFwuMMmfaDmvQwNCCq3qqyM8RUTioR4fMZ2nSVYSc5GQ/xow/IimsW2LC6GOtt5R3MUPsbjVWXnRZfJ5hik9DYPtH50hvtz72PjJayYHaFDj05UmvbWFw8vBM5Mz5F03W5Oz5eJt4/Snk/DSW96KLN/MeWP0EMP8AuBqoVlngPBpoT4Fl/wBqcWW/N/H5tyzeDgMPaKusLXj4Kn38RmXISbXthFLNGCSEd1yeZCkjJ/Cuj93hi1t/uU+EVzVtC4aQyO3nMWY9nE5JrpjYa4toB/VJ8IqvaV7RT3Iib9YbiPPHtrI2aXbctHmgliB0l0Kg8RjPo4/hXh15K2Vps2itUIJ3C3smT50SN/0sQfirT3bGoS3DcDM5IPdGpIT0ZGT66jm8O0Oq0o6iGZY2ixqyp1acMDzxw7RmtI7zRNpifWsKAARL5JcKMeUzEBV8M5NeO4tnvRwU5U7pcr9P7Jq+0pbgmKyGEBw0580d+n659HDxrcsdhR2/lgGSX6Uj8WI7v4R4DFJLbeJmVVheytkAwuqXUVH2VAHtrIzxyA9ftQEfVidI19nle2s8rOaUJrupWXKzu+tkYLbeVYhMy+XLLM2hcgYVcJqJPBR5JOTXmz7uASCaeRrqfsWJGdIvBcDGf4jxpKuxLEXCKkiXCyMBpVy0iZ+kCOa555qXJujAB+rmmQfwTOPc1WeWK4m9b2EFZNpvy+HM2DtS7k+Ssyo+tM4X14XUaiG8uwLwyNJI46tsa+qUnQBnAw3nrxJI8eVSObdtVGRc3X/7n4+2lF/sJjN1Inm0mPVlpZDkZwRjWB2ioi430K4acacrwa/Z/U8td0rl1RjNFOhUEa+s0kdnkhwo/wCmm1ns68gGI0s1HhGR+dfTpcWgUxnrYVUKYuAZQBjKnt+yTW/bbTjmj1RNkngV5Mp7mHNSKOUnqZzqTerSa6f+CXal/eqEDfo56wlVAjZsnBPHLDuNZdm3UtlAglj1oWYsUA/VAnhhRwKjwPCt7bkfkwY7J0HqJwfea34fqkZx2d4qt9CspxyLuo+4r4OodGUqRkFeVJt50/ZizcdJWQ+ps+6vi82QyOWtW0E8WiPybekfRPiPwNYdo3Uk0MkUkLxHHlOSpjC54sGznHgQDyqYxu+6VjBRtKL0MGythBNo/pCYCtE6sv8AGSuCPDAqBdI3z+49XwCrM2LteCW4MUciu5RmwvHgMcc8u0fjVZ9JIxf3Ge5fgFfT9lOo8TLOnpE82ta2hMd8v5nh9EHuqOdF92Yrmc6cx9UgcgZK5Y6Wx2jnn1VK9+LfGxojnsh91KehKMG5u88f1UfxP/tWkKUngJxfP6kZ1nTIVvWwN1ckcQZWx+NX7NGwjZiDgISfUM1RG+Pz27+/b310FtuQLbS57YmH/aavj6EaipKXBFYStexU1rvckssUUUbfrHVdTEDGogZwOJ51m2Xu3fytem2mhUC7kU5XBJXAyCQ2Bwqv7C4MTxumNSMGGeIyOPr5VLN0ekqWAT64UkElzLIcEqcsxJA4HhW1TAKnJeyin11+ZGdvc+dq7nbV/pI3lHesgYfhkH2Uglsbm3PGOaLHgy49Y4VaVn0u2x4SwTJ4rpce8N7KeWfSBs+Xh14XwkUr7xWqxFamrSpq3QrZPiU3Z73XsfmXUo8CQ3xA09s+lC+XzzFJ9qPBPrUgeyrTez2fd8SltNntwhJ9Y40tvOjawflEYz/A7AfhyqjxOHl46dvv0JyvmRu06X//AJbb1o/5EU7s+lOxfAfrYj/EhIHrXNLL3oiiPyNw6+DqGHswaRXnRReL8nJDIPSyn2gj20yYOezsO8WRbb0bPuOAnhbPYxwT6mANez7rWFwMm3hfxUAe1TVNXu41/FnVbswHahDe45pQ8c9ueImhI7fKT28KssHF/wCOp9+jGbmjFtmIJJOqjCq8gA8ASBz8K6V2L83g+6T4RXMN2xKuSSSQ2STnPDieNdP7HH7PD90nwinaOmW5ETdrw17WFyTXj1J5F5miILvxZi4uAoQM0ULOOAyTkBV9flUq2WRbokjK0ls41BskvFnmrrnBUcRkDIxU12ls5+t61NI1KEbPPgSVxjxJzmkOzouomktyMrJmSPuOT+sUd2DhvXXj1lO7zHr0cR+Dk4LgM47OGRQwRHU8jgEEeFY5dmw6sCKPvPkitKTY0kBaS0YAHi8LHyD4r9Q+I4eFfeztvQkkTfqZPqSHTn7J5MPQa5bPdFGpWzRd18fVGpsi0QPLqBbRKVHHgAQrLwHDt7q2p9ky27GW18pTxeEnAJ+sp+gfYfbW9smDV174wskmVPeFVVDDwJUmtuS7CDy855AAE6vRjNTmdyJVZZvoaOzNqx3LYXKsvFo34MD2cO0eI4V7dRA3kXd1MmfRlfw/9Vkud345wOsQlweDjyWX0HmK3tnbD6rjqZmxgs7ajgch6ONawoTl4UzOVSnHWL9P7MC8DpPMe0d9K9pbJSRzKrGFxwEi8CfT2MPA5qF7475XEV1PAmgLG+nOMk8Ae/A5096YZCltbaCV1SHODjI0eFelS7GqucVJpZvUxWKyax3Hmyrd3GZZllEbZ8hNPlAc2OSDwPLhSa130gmuIYYiS0j6FYDIHAnjnGRwNYuhf5neZ/8AnP8AlR1X24n842A/rv8AQ9d1Lsej+JnbeX0MZYiTasTrf3bs1hKkUZDl01M7DHaQBgd1MRO02wHmk4u8Lknx1sB7qjfTR88i+4/1Gn+z+G7X+A/+Y1dKwtGnSpyjFXbKOcpN3ZFeh/8AnIfcSe9KX9KI/eF1/d+AUw6H/wCch9xJ70rQ6Uj+8bn0L8Ar0V/tS6Gf5Sd7/j9yQ/4HupL0HD9ouz/VRfE/+1Ot/h+5IP8AA91J+g5f2i8P9XF8Ulcq/wBSXX+CfzIhm+Hz26+/b310dJArppYZBFc4b5cb27+/b310kPN4cTjhTHbQ6CJFr3cC0k/owPQMVAd3OjhLiKZ1cqRdXCDt4JKyj3VO7PflGWNnTQvUyyTnJPUmKQRGMYXLsZNSryzpJGaWbC3ktrG2ZdUsztJczaEhfWCJCzqwwdGnWASeHbXHGtUjsy1kRa86LrhfMcN6sUju9y7uPnGSPCrcs994mGXR1LLAUQKzSM0yuwTRpB4CNj6AScVsXe9turLGVk1yRl4w0bKGxG0mnJHA6UJPDhy58K6I4+st3cjIig5tmSxnyo2U9+k1sWe3bqH5O4mTw1kj8GyPZVxbN3ot5yyzxCLjGFPnBi9styQTgBcKzAd+nxxTBN3bS6iSURjTIgdcrg4YZGQeIODyNbLtBPxwTIyFVWfSTfpzkR/toPyxTuz6X5R8raow70kIP4FT76kd70Y2z+blfQaRXnRSR8nIfXU+1wk/FGwtIcWHStaPjrEmjPb5IYfipz7KeW2+2z5R85jHhJ5PxYqrL3o5ukzgBqS3W7V1H50TeoU93ws/DOwvIWbZILzkYwXkxjuycerFdM7J+Qh+7T4RXMd3buoYMrDgeYPdXTGy5x1MX3a+4VHaDXdSYiMKKKK80uau0PN9YpDtLZ/XAYJWRDqRgMlW/MHkRUmkjDcDQsYHIVyVsM6k81zSFRw1Qit7WV1AcAd+CePfzHAZrcOyw2NQXhyyAcUyr2ojgaS1ZLrSexqrZL25NZkiA5AVkorojShHZGbbYV4TXtfMi5BFaEHOm/fHaF33dcfcK92/vXcXsccc+giNiQVXB4jGDg4P4VYu3ujRZpHlVyGc5PHPGoxedGNwvmsGr2aeKoNRzbryKNMw7gb4xWEM8UqO3WyFwyY4ZRVwQSPq59dR3dC4WK+tJHYKiTZZjyUaHGT+Ircu9z7uPnHn0UpnsJU86Nh6RWsI0ZZssvF5le8S3pX2hFPdRPDIsi9SOKkEZ1H8KlOz/wD8a/wH/wAxqqCtmLaMqxmNZZFjIwUDsEI7tOcd9VnhLwjGL8IUtSV9D/8AOQ+4k96VodKX84XXoHwClm7u25LOYTQhS2krhhkYYjPaO6se8O1GvJpJnAVpOYXOBhdNXVKSrufBoX0LU6QR+5Yf8D3Um6Dvl7z7uL4pK1N5984LrZyWyCRZVMfnKMHRwJBBPp44rJ0MXscU111jqmpIguogaiDJkDPPmPxrjdOUcLJNcS19SJ72j9uuh/Xt8VdIpyHormvet/2y5OR8uxzngfKro57tEMaswDSEhATxYhSxA7yFUn0A1THbQ6CPEgOzF2bO92umdBeCQs0o0oRC5EnVMOC6XLNx7STTCG0sQ8I655esguUEmtShTyDNqKgBSMKBgADjXxYbkW3UXECurXGXDygEsnWydeqaSxCjDJkDGoDxr5/kkXklK3arcYmMnVx40NPHHGjKus6cLDnt1Ek8K88uA2Xs5Y0kF4cnqlilE0erVCGjXQdOlmxMUIwc6hXza7F2fJLHL+kOJDGGCPMpfHUMhZtQLZ6p2J447ax7L3UjhMUz3UbqWnVDpJDPc9Si4ZpGJIaEgHOTrxwxx07XddJB1TXsEqtA9jHpiw6FY260IesI15XU2R5qY8aAybf2RYizJjuI+pklhZnaUE4t0RCkWnGp2iiKkZ+mx8KsKwnWSKN081kVlz3EAj2GoU+4D6PJnjEpEquxid1ZZECZw8zNrGhfK1YwMYFTLZtt1UMUedWiNUzjGdKgZx2cqA2qKKKA8IrG8CnmorLRQC+bY0Lc0H4Vtx26gAAcBWWigCiiigCiiigCiiigCiiigCiiigCvMV7RQHw0YPMCtabZsTc0H4VuUUBHb3cy1k5xr+ApBedF9u3mZX0VYNFXjUnHZsixUF70UuPk5fxFIbzo/vE5KH9HCr9rwgV0RxtaPEjKjmi52FcR+dC49WaXyRkcGBHpH+9dRPbqeaitC63et5POjU+quiPaUvzIjIc1H8x7xXQ+8lnM8tjNBGsvUSu7KXCZDQyRjBIPa4PqrTuejuzc8Yx6uHuqWQx6QB3Vz4rEKs00iYqxWu89hOrvPOuYnuEfqRI2OFoI8FkBA0TAsOGCQDzxWPd7dO4eO3nkVusKWeS8jBwqoROGGcgkPgg8T6qtGiuQsQSy3Wmj2MloFRbmLSyeXlTLHIHV89gJXPhml9vuXdQtIYuqKm2cqGYjVdyoiSsccRkR+d3uasuigK1tt0LxYERX0EzSo4MpOLWbSx0lcAOpXhgDGTimu7O7txBeyyylipM2G67KurSBolMejOUUaQS3k4IAIPCa0UAUUUUAUUUUAUUUUAUUUUAUUUUAUUUUAUUUUAUUUUAUUUUAVFekTaU0FvEbd3R3uYoyY0R30ucMFVwVJ7s1Kq1b7Z8c2jrF1aJFkXiRh0OVbgeOD2HhQEKO8ktqImuHuXHUXMrrLFDG5EWCAQgwPDBGc8a3U3zdWkSa30OjWgIWQMCLqQopzjhpxxH4cMEvts7EiuAWZR1gjkjViMhVkGGBXOlgcDge6o3u7uJEqXAnKyCYQqQivGF6nUUYEyu+rU2c6uGlQMYoDPc76PrWKG2MkjXM0AGsKP1Shi5J5DB5c+FZN3N9Bdz9WImCMJDG+Sfk20kP5OELc1GTwBzg8Ka2O7FrCUaOLSUd5FOtzh5Bh24sckgdtfWzN3Le3kaSFCrNnhrYqNR1NpUkqmW4nAGTQCp9qXQ2tHAxRbZ4JXVV4s5QxDWxK+TguwCg8uJ7hK61JNmxtMk5XMqIyK2TwViCwxnByVXs7K26AKKKKAKKKKAKKKKAKKKKAKKKKAKKKKAKKKK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 name="Picture 2"/>
          <p:cNvPicPr>
            <a:picLocks noChangeAspect="1"/>
          </p:cNvPicPr>
          <p:nvPr/>
        </p:nvPicPr>
        <p:blipFill>
          <a:blip r:embed="rId2"/>
          <a:stretch>
            <a:fillRect/>
          </a:stretch>
        </p:blipFill>
        <p:spPr>
          <a:xfrm>
            <a:off x="85725" y="1066800"/>
            <a:ext cx="9058275" cy="3848100"/>
          </a:xfrm>
          <a:prstGeom prst="rect">
            <a:avLst/>
          </a:prstGeom>
        </p:spPr>
      </p:pic>
    </p:spTree>
    <p:extLst>
      <p:ext uri="{BB962C8B-B14F-4D97-AF65-F5344CB8AC3E}">
        <p14:creationId xmlns:p14="http://schemas.microsoft.com/office/powerpoint/2010/main" val="343344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Light: Wave or Particle?</a:t>
            </a:r>
            <a:endParaRPr lang="en-US" dirty="0"/>
          </a:p>
        </p:txBody>
      </p:sp>
      <p:pic>
        <p:nvPicPr>
          <p:cNvPr id="4" name="Picture 3"/>
          <p:cNvPicPr>
            <a:picLocks noChangeAspect="1"/>
          </p:cNvPicPr>
          <p:nvPr/>
        </p:nvPicPr>
        <p:blipFill>
          <a:blip r:embed="rId2"/>
          <a:stretch>
            <a:fillRect/>
          </a:stretch>
        </p:blipFill>
        <p:spPr>
          <a:xfrm>
            <a:off x="381000" y="2438400"/>
            <a:ext cx="4191000" cy="2178986"/>
          </a:xfrm>
          <a:prstGeom prst="rect">
            <a:avLst/>
          </a:prstGeom>
        </p:spPr>
      </p:pic>
      <p:pic>
        <p:nvPicPr>
          <p:cNvPr id="5" name="Picture 4"/>
          <p:cNvPicPr>
            <a:picLocks noChangeAspect="1"/>
          </p:cNvPicPr>
          <p:nvPr/>
        </p:nvPicPr>
        <p:blipFill>
          <a:blip r:embed="rId3"/>
          <a:stretch>
            <a:fillRect/>
          </a:stretch>
        </p:blipFill>
        <p:spPr>
          <a:xfrm>
            <a:off x="5257800" y="1828801"/>
            <a:ext cx="3552825" cy="2857500"/>
          </a:xfrm>
          <a:prstGeom prst="rect">
            <a:avLst/>
          </a:prstGeom>
        </p:spPr>
      </p:pic>
    </p:spTree>
    <p:extLst>
      <p:ext uri="{BB962C8B-B14F-4D97-AF65-F5344CB8AC3E}">
        <p14:creationId xmlns:p14="http://schemas.microsoft.com/office/powerpoint/2010/main" val="3149908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200" y="76200"/>
            <a:ext cx="5278211" cy="2743200"/>
          </a:xfrm>
          <a:prstGeom prst="rect">
            <a:avLst/>
          </a:prstGeom>
        </p:spPr>
      </p:pic>
      <p:pic>
        <p:nvPicPr>
          <p:cNvPr id="4" name="Picture 3"/>
          <p:cNvPicPr>
            <a:picLocks noChangeAspect="1"/>
          </p:cNvPicPr>
          <p:nvPr/>
        </p:nvPicPr>
        <p:blipFill>
          <a:blip r:embed="rId4"/>
          <a:stretch>
            <a:fillRect/>
          </a:stretch>
        </p:blipFill>
        <p:spPr>
          <a:xfrm>
            <a:off x="304800" y="3505200"/>
            <a:ext cx="6415347" cy="32004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4407666"/>
              </p:ext>
            </p:extLst>
          </p:nvPr>
        </p:nvGraphicFramePr>
        <p:xfrm>
          <a:off x="6324600" y="2667000"/>
          <a:ext cx="2543511" cy="779463"/>
        </p:xfrm>
        <a:graphic>
          <a:graphicData uri="http://schemas.openxmlformats.org/presentationml/2006/ole">
            <mc:AlternateContent xmlns:mc="http://schemas.openxmlformats.org/markup-compatibility/2006">
              <mc:Choice xmlns:v="urn:schemas-microsoft-com:vml" Requires="v">
                <p:oleObj spid="_x0000_s2050" name="Equation" r:id="rId5" imgW="787320" imgH="241200" progId="Equation.DSMT4">
                  <p:embed/>
                </p:oleObj>
              </mc:Choice>
              <mc:Fallback>
                <p:oleObj name="Equation" r:id="rId5" imgW="787320" imgH="241200" progId="Equation.DSMT4">
                  <p:embed/>
                  <p:pic>
                    <p:nvPicPr>
                      <p:cNvPr id="0" name=""/>
                      <p:cNvPicPr/>
                      <p:nvPr/>
                    </p:nvPicPr>
                    <p:blipFill>
                      <a:blip r:embed="rId6"/>
                      <a:stretch>
                        <a:fillRect/>
                      </a:stretch>
                    </p:blipFill>
                    <p:spPr>
                      <a:xfrm>
                        <a:off x="6324600" y="2667000"/>
                        <a:ext cx="2543511" cy="779463"/>
                      </a:xfrm>
                      <a:prstGeom prst="rect">
                        <a:avLst/>
                      </a:prstGeom>
                    </p:spPr>
                  </p:pic>
                </p:oleObj>
              </mc:Fallback>
            </mc:AlternateContent>
          </a:graphicData>
        </a:graphic>
      </p:graphicFrame>
    </p:spTree>
    <p:extLst>
      <p:ext uri="{BB962C8B-B14F-4D97-AF65-F5344CB8AC3E}">
        <p14:creationId xmlns:p14="http://schemas.microsoft.com/office/powerpoint/2010/main" val="3503729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628650" y="1371600"/>
            <a:ext cx="7886700" cy="4351338"/>
          </a:xfrm>
        </p:spPr>
        <p:txBody>
          <a:bodyPr>
            <a:normAutofit/>
          </a:bodyPr>
          <a:lstStyle/>
          <a:p>
            <a:r>
              <a:rPr lang="en-US" sz="2400" dirty="0" smtClean="0"/>
              <a:t>What angle is needed between two polarizing films to reduce the intensity by 50%?</a:t>
            </a:r>
            <a:endParaRPr lang="en-US" sz="2400" dirty="0"/>
          </a:p>
        </p:txBody>
      </p:sp>
    </p:spTree>
    <p:extLst>
      <p:ext uri="{BB962C8B-B14F-4D97-AF65-F5344CB8AC3E}">
        <p14:creationId xmlns:p14="http://schemas.microsoft.com/office/powerpoint/2010/main" val="56534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sz="quarter" idx="13"/>
          </p:nvPr>
        </p:nvSpPr>
        <p:spPr>
          <a:xfrm>
            <a:off x="457200" y="152400"/>
            <a:ext cx="7772400" cy="4114800"/>
          </a:xfrm>
          <a:prstGeom prst="rect">
            <a:avLst/>
          </a:prstGeom>
        </p:spPr>
        <p:txBody>
          <a:bodyPr>
            <a:normAutofit/>
          </a:bodyPr>
          <a:lstStyle/>
          <a:p>
            <a:r>
              <a:rPr lang="en-US" altLang="zh-TW" sz="3600" dirty="0">
                <a:ea typeface="新細明體" pitchFamily="18" charset="-120"/>
              </a:rPr>
              <a:t>Polarizing filters absorb all but one mode (way) of vibration.</a:t>
            </a:r>
          </a:p>
          <a:p>
            <a:pPr lvl="1"/>
            <a:r>
              <a:rPr lang="en-US" altLang="zh-TW" sz="3200" dirty="0">
                <a:ea typeface="新細明體" pitchFamily="18" charset="-120"/>
              </a:rPr>
              <a:t>Sun glasses that reduce glare are polarized</a:t>
            </a:r>
          </a:p>
          <a:p>
            <a:pPr lvl="1"/>
            <a:r>
              <a:rPr lang="en-US" altLang="zh-TW" sz="3200" dirty="0">
                <a:ea typeface="新細明體" pitchFamily="18" charset="-120"/>
              </a:rPr>
              <a:t>3-D glasses use polarization to give the appearance of depth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2667000"/>
            <a:ext cx="451787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3352800"/>
            <a:ext cx="4038600" cy="268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202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3538">
                                            <p:txEl>
                                              <p:pRg st="0" end="0"/>
                                            </p:txEl>
                                          </p:spTgt>
                                        </p:tgtEl>
                                        <p:attrNameLst>
                                          <p:attrName>style.visibility</p:attrName>
                                        </p:attrNameLst>
                                      </p:cBhvr>
                                      <p:to>
                                        <p:strVal val="visible"/>
                                      </p:to>
                                    </p:set>
                                    <p:anim calcmode="lin" valueType="num">
                                      <p:cBhvr additive="base">
                                        <p:cTn id="7" dur="500" fill="hold"/>
                                        <p:tgtEl>
                                          <p:spTgt spid="193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353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3538">
                                            <p:txEl>
                                              <p:pRg st="1" end="1"/>
                                            </p:txEl>
                                          </p:spTgt>
                                        </p:tgtEl>
                                        <p:attrNameLst>
                                          <p:attrName>style.visibility</p:attrName>
                                        </p:attrNameLst>
                                      </p:cBhvr>
                                      <p:to>
                                        <p:strVal val="visible"/>
                                      </p:to>
                                    </p:set>
                                    <p:anim calcmode="lin" valueType="num">
                                      <p:cBhvr additive="base">
                                        <p:cTn id="11" dur="500" fill="hold"/>
                                        <p:tgtEl>
                                          <p:spTgt spid="19353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353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3538">
                                            <p:txEl>
                                              <p:pRg st="2" end="2"/>
                                            </p:txEl>
                                          </p:spTgt>
                                        </p:tgtEl>
                                        <p:attrNameLst>
                                          <p:attrName>style.visibility</p:attrName>
                                        </p:attrNameLst>
                                      </p:cBhvr>
                                      <p:to>
                                        <p:strVal val="visible"/>
                                      </p:to>
                                    </p:set>
                                    <p:anim calcmode="lin" valueType="num">
                                      <p:cBhvr additive="base">
                                        <p:cTn id="15" dur="500" fill="hold"/>
                                        <p:tgtEl>
                                          <p:spTgt spid="19353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35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700808"/>
            <a:ext cx="8229600" cy="4525963"/>
          </a:xfrm>
        </p:spPr>
        <p:txBody>
          <a:bodyPr>
            <a:normAutofit/>
          </a:bodyPr>
          <a:lstStyle/>
          <a:p>
            <a:r>
              <a:rPr lang="en-US" sz="4000" dirty="0"/>
              <a:t>Page 232 – 234 #1, 3, 5, 6, 8, 9</a:t>
            </a:r>
          </a:p>
          <a:p>
            <a:endParaRPr lang="en-CA" sz="4000" dirty="0"/>
          </a:p>
          <a:p>
            <a:r>
              <a:rPr lang="en-CA" sz="4000" dirty="0"/>
              <a:t>Page 237 #1 – 17 odd </a:t>
            </a:r>
          </a:p>
        </p:txBody>
      </p:sp>
      <p:sp>
        <p:nvSpPr>
          <p:cNvPr id="2" name="Title 1"/>
          <p:cNvSpPr>
            <a:spLocks noGrp="1"/>
          </p:cNvSpPr>
          <p:nvPr>
            <p:ph type="title"/>
          </p:nvPr>
        </p:nvSpPr>
        <p:spPr/>
        <p:txBody>
          <a:bodyPr/>
          <a:lstStyle/>
          <a:p>
            <a:r>
              <a:rPr lang="en-CA" dirty="0"/>
              <a:t>Homework</a:t>
            </a:r>
          </a:p>
        </p:txBody>
      </p:sp>
    </p:spTree>
    <p:extLst>
      <p:ext uri="{BB962C8B-B14F-4D97-AF65-F5344CB8AC3E}">
        <p14:creationId xmlns:p14="http://schemas.microsoft.com/office/powerpoint/2010/main" val="302781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4"/>
          </a:xfrm>
        </p:spPr>
        <p:txBody>
          <a:bodyPr/>
          <a:lstStyle/>
          <a:p>
            <a:pPr algn="ctr"/>
            <a:r>
              <a:rPr lang="en-US" dirty="0" smtClean="0"/>
              <a:t>Diffraction</a:t>
            </a:r>
            <a:endParaRPr lang="en-US" dirty="0"/>
          </a:p>
        </p:txBody>
      </p:sp>
      <p:sp>
        <p:nvSpPr>
          <p:cNvPr id="3" name="Content Placeholder 2"/>
          <p:cNvSpPr>
            <a:spLocks noGrp="1"/>
          </p:cNvSpPr>
          <p:nvPr>
            <p:ph idx="1"/>
          </p:nvPr>
        </p:nvSpPr>
        <p:spPr>
          <a:xfrm>
            <a:off x="628650" y="940527"/>
            <a:ext cx="7886700" cy="1726473"/>
          </a:xfrm>
        </p:spPr>
        <p:txBody>
          <a:bodyPr>
            <a:normAutofit lnSpcReduction="10000"/>
          </a:bodyPr>
          <a:lstStyle/>
          <a:p>
            <a:r>
              <a:rPr lang="en-US" sz="2800" dirty="0" smtClean="0"/>
              <a:t>When waves pass through two narrow openings a characteristic interference pattern occurs.</a:t>
            </a:r>
          </a:p>
          <a:p>
            <a:r>
              <a:rPr lang="en-US" sz="2800" dirty="0" smtClean="0"/>
              <a:t>Particles passing through the openings would not produce this pattern.</a:t>
            </a:r>
            <a:endParaRPr lang="en-US" sz="2800" dirty="0"/>
          </a:p>
        </p:txBody>
      </p:sp>
      <p:pic>
        <p:nvPicPr>
          <p:cNvPr id="4" name="Picture 3"/>
          <p:cNvPicPr>
            <a:picLocks noChangeAspect="1"/>
          </p:cNvPicPr>
          <p:nvPr/>
        </p:nvPicPr>
        <p:blipFill>
          <a:blip r:embed="rId2"/>
          <a:stretch>
            <a:fillRect/>
          </a:stretch>
        </p:blipFill>
        <p:spPr>
          <a:xfrm>
            <a:off x="751659" y="2735819"/>
            <a:ext cx="7772400" cy="4096055"/>
          </a:xfrm>
          <a:prstGeom prst="rect">
            <a:avLst/>
          </a:prstGeom>
        </p:spPr>
      </p:pic>
    </p:spTree>
    <p:extLst>
      <p:ext uri="{BB962C8B-B14F-4D97-AF65-F5344CB8AC3E}">
        <p14:creationId xmlns:p14="http://schemas.microsoft.com/office/powerpoint/2010/main" val="33984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B5385604-FDDA-47FA-9326-BB562D3339E8}"/>
              </a:ext>
            </a:extLst>
          </p:cNvPr>
          <p:cNvPicPr>
            <a:picLocks noRot="1" noChangeAspect="1"/>
          </p:cNvPicPr>
          <p:nvPr>
            <a:videoFile r:link="rId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1866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F3C064EB-EFF4-4694-B7BB-B218C91C88EF}"/>
              </a:ext>
            </a:extLst>
          </p:cNvPr>
          <p:cNvPicPr>
            <a:picLocks noRot="1" noChangeAspect="1"/>
          </p:cNvPicPr>
          <p:nvPr>
            <a:videoFile r:link="rId1"/>
          </p:nvPr>
        </p:nvPicPr>
        <p:blipFill>
          <a:blip r:embed="rId3"/>
          <a:stretch>
            <a:fillRect/>
          </a:stretch>
        </p:blipFill>
        <p:spPr>
          <a:xfrm>
            <a:off x="76200" y="0"/>
            <a:ext cx="9042400" cy="6781800"/>
          </a:xfrm>
          <a:prstGeom prst="rect">
            <a:avLst/>
          </a:prstGeom>
        </p:spPr>
      </p:pic>
    </p:spTree>
    <p:extLst>
      <p:ext uri="{BB962C8B-B14F-4D97-AF65-F5344CB8AC3E}">
        <p14:creationId xmlns:p14="http://schemas.microsoft.com/office/powerpoint/2010/main" val="296258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7544" y="188640"/>
            <a:ext cx="8524056" cy="6669360"/>
          </a:xfrm>
        </p:spPr>
        <p:txBody>
          <a:bodyPr>
            <a:noAutofit/>
          </a:bodyPr>
          <a:lstStyle/>
          <a:p>
            <a:r>
              <a:rPr lang="en-CA" sz="2400" dirty="0"/>
              <a:t>In the 1800s Thomas Young applied Huygens idea to light.  </a:t>
            </a:r>
          </a:p>
          <a:p>
            <a:r>
              <a:rPr lang="en-CA" sz="2400" dirty="0"/>
              <a:t>As waves pass through a slit each opening acts as a source for a new wave front.</a:t>
            </a:r>
          </a:p>
          <a:p>
            <a:r>
              <a:rPr lang="en-CA" sz="2400" dirty="0"/>
              <a:t>Each wave travels from the opening and interferes both constructively and destructively with waves from other openings.</a:t>
            </a:r>
          </a:p>
          <a:p>
            <a:r>
              <a:rPr lang="en-CA" sz="2400" dirty="0"/>
              <a:t>Diffraction grating is a sheet with very closely spaced lines.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38600"/>
            <a:ext cx="27146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581400"/>
            <a:ext cx="3032385" cy="275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18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down)">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wheel(1)">
                                      <p:cBhvr>
                                        <p:cTn id="3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519" y="404664"/>
            <a:ext cx="8595481"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05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23528" y="3789040"/>
            <a:ext cx="5976664" cy="1893769"/>
          </a:xfrm>
          <a:prstGeom prst="rect">
            <a:avLst/>
          </a:prstGeom>
        </p:spPr>
      </p:pic>
      <p:sp>
        <p:nvSpPr>
          <p:cNvPr id="3" name="Content Placeholder 2"/>
          <p:cNvSpPr>
            <a:spLocks noGrp="1"/>
          </p:cNvSpPr>
          <p:nvPr>
            <p:ph sz="quarter" idx="13"/>
          </p:nvPr>
        </p:nvSpPr>
        <p:spPr/>
        <p:txBody>
          <a:bodyPr/>
          <a:lstStyle/>
          <a:p>
            <a:r>
              <a:rPr lang="en-CA" sz="3200" dirty="0"/>
              <a:t>When a peak and a peak meet the waves interfere constructively (bright spot)</a:t>
            </a:r>
          </a:p>
          <a:p>
            <a:pPr lvl="1"/>
            <a:r>
              <a:rPr lang="en-CA" sz="2800" dirty="0"/>
              <a:t>The difference in travel distance must be an integer of the wavelength (</a:t>
            </a:r>
            <a:r>
              <a:rPr lang="en-CA" sz="2800" dirty="0">
                <a:sym typeface="Symbol" panose="05050102010706020507" pitchFamily="18" charset="2"/>
              </a:rPr>
              <a:t>, 2, 3, . . . )</a:t>
            </a:r>
            <a:endParaRPr lang="en-CA" sz="2800" dirty="0"/>
          </a:p>
          <a:p>
            <a:pPr marL="0" indent="0">
              <a:buNone/>
            </a:pPr>
            <a:endParaRPr lang="en-CA" dirty="0"/>
          </a:p>
        </p:txBody>
      </p:sp>
      <p:sp>
        <p:nvSpPr>
          <p:cNvPr id="2" name="Title 1"/>
          <p:cNvSpPr>
            <a:spLocks noGrp="1"/>
          </p:cNvSpPr>
          <p:nvPr>
            <p:ph type="title"/>
          </p:nvPr>
        </p:nvSpPr>
        <p:spPr/>
        <p:txBody>
          <a:bodyPr/>
          <a:lstStyle/>
          <a:p>
            <a:r>
              <a:rPr lang="en-CA" dirty="0"/>
              <a:t>Path Length Difference</a:t>
            </a:r>
          </a:p>
        </p:txBody>
      </p:sp>
      <p:pic>
        <p:nvPicPr>
          <p:cNvPr id="6" name="Picture 5"/>
          <p:cNvPicPr>
            <a:picLocks noChangeAspect="1"/>
          </p:cNvPicPr>
          <p:nvPr/>
        </p:nvPicPr>
        <p:blipFill>
          <a:blip r:embed="rId3"/>
          <a:stretch>
            <a:fillRect/>
          </a:stretch>
        </p:blipFill>
        <p:spPr>
          <a:xfrm>
            <a:off x="4801856" y="3573016"/>
            <a:ext cx="4342143" cy="3186118"/>
          </a:xfrm>
          <a:prstGeom prst="rect">
            <a:avLst/>
          </a:prstGeom>
        </p:spPr>
      </p:pic>
    </p:spTree>
    <p:extLst>
      <p:ext uri="{BB962C8B-B14F-4D97-AF65-F5344CB8AC3E}">
        <p14:creationId xmlns:p14="http://schemas.microsoft.com/office/powerpoint/2010/main" val="374330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1399</TotalTime>
  <Words>749</Words>
  <Application>Microsoft Office PowerPoint</Application>
  <PresentationFormat>On-screen Show (4:3)</PresentationFormat>
  <Paragraphs>92</Paragraphs>
  <Slides>33</Slides>
  <Notes>0</Notes>
  <HiddenSlides>0</HiddenSlides>
  <MMClips>2</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Calibri</vt:lpstr>
      <vt:lpstr>Calibri Light</vt:lpstr>
      <vt:lpstr>Cambria Math</vt:lpstr>
      <vt:lpstr>新細明體</vt:lpstr>
      <vt:lpstr>Symbol</vt:lpstr>
      <vt:lpstr>Wingdings</vt:lpstr>
      <vt:lpstr>Office Theme</vt:lpstr>
      <vt:lpstr>MathType 6.0 Equation</vt:lpstr>
      <vt:lpstr>Diffraction of Light</vt:lpstr>
      <vt:lpstr>Huygen’s Principle</vt:lpstr>
      <vt:lpstr>Light: Wave or Particle?</vt:lpstr>
      <vt:lpstr>Diffraction</vt:lpstr>
      <vt:lpstr>PowerPoint Presentation</vt:lpstr>
      <vt:lpstr>PowerPoint Presentation</vt:lpstr>
      <vt:lpstr>PowerPoint Presentation</vt:lpstr>
      <vt:lpstr>PowerPoint Presentation</vt:lpstr>
      <vt:lpstr>Path Length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slit Diffraction</vt:lpstr>
      <vt:lpstr>PowerPoint Presentation</vt:lpstr>
      <vt:lpstr>PowerPoint Presentation</vt:lpstr>
      <vt:lpstr>Example</vt:lpstr>
      <vt:lpstr>Example</vt:lpstr>
      <vt:lpstr>Example</vt:lpstr>
      <vt:lpstr>Example</vt:lpstr>
      <vt:lpstr>Example</vt:lpstr>
      <vt:lpstr>X-ray Diffraction</vt:lpstr>
      <vt:lpstr>Example</vt:lpstr>
      <vt:lpstr>Transverse or Longitudinal?</vt:lpstr>
      <vt:lpstr>PowerPoint Presentation</vt:lpstr>
      <vt:lpstr>PowerPoint Presentation</vt:lpstr>
      <vt:lpstr>Example</vt:lpstr>
      <vt:lpstr>PowerPoint Presentation</vt:lpstr>
      <vt:lpstr>Homework</vt:lpstr>
    </vt:vector>
  </TitlesOfParts>
  <Company>Alberta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Diffraction</dc:title>
  <dc:creator>EPSB</dc:creator>
  <cp:lastModifiedBy>EPSB</cp:lastModifiedBy>
  <cp:revision>38</cp:revision>
  <cp:lastPrinted>2015-03-24T18:32:41Z</cp:lastPrinted>
  <dcterms:created xsi:type="dcterms:W3CDTF">2014-03-31T17:48:13Z</dcterms:created>
  <dcterms:modified xsi:type="dcterms:W3CDTF">2018-04-12T16:56:42Z</dcterms:modified>
</cp:coreProperties>
</file>