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77" r:id="rId3"/>
    <p:sldId id="257" r:id="rId4"/>
    <p:sldId id="259" r:id="rId5"/>
    <p:sldId id="258" r:id="rId6"/>
    <p:sldId id="269" r:id="rId7"/>
    <p:sldId id="270" r:id="rId8"/>
    <p:sldId id="271" r:id="rId9"/>
    <p:sldId id="279" r:id="rId10"/>
    <p:sldId id="260" r:id="rId11"/>
    <p:sldId id="278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76" r:id="rId20"/>
    <p:sldId id="272" r:id="rId21"/>
    <p:sldId id="273" r:id="rId22"/>
    <p:sldId id="275" r:id="rId23"/>
    <p:sldId id="274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39230-4E9A-4AC1-8277-29DC60D2764B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4594A-1DAC-4E02-83E1-61EF43596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95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4594A-1DAC-4E02-83E1-61EF435968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59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666-25AA-4BE6-830E-8621AE3AA851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AD3E-5207-4FA4-BFE0-AE771839D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5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666-25AA-4BE6-830E-8621AE3AA851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AD3E-5207-4FA4-BFE0-AE771839D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09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666-25AA-4BE6-830E-8621AE3AA851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AD3E-5207-4FA4-BFE0-AE771839D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26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666-25AA-4BE6-830E-8621AE3AA851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AD3E-5207-4FA4-BFE0-AE771839D56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0784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666-25AA-4BE6-830E-8621AE3AA851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AD3E-5207-4FA4-BFE0-AE771839D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10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666-25AA-4BE6-830E-8621AE3AA851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AD3E-5207-4FA4-BFE0-AE771839D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99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666-25AA-4BE6-830E-8621AE3AA851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AD3E-5207-4FA4-BFE0-AE771839D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30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666-25AA-4BE6-830E-8621AE3AA851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AD3E-5207-4FA4-BFE0-AE771839D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89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666-25AA-4BE6-830E-8621AE3AA851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AD3E-5207-4FA4-BFE0-AE771839D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72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666-25AA-4BE6-830E-8621AE3AA851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AD3E-5207-4FA4-BFE0-AE771839D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85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666-25AA-4BE6-830E-8621AE3AA851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AD3E-5207-4FA4-BFE0-AE771839D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22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666-25AA-4BE6-830E-8621AE3AA851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AD3E-5207-4FA4-BFE0-AE771839D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40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666-25AA-4BE6-830E-8621AE3AA851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AD3E-5207-4FA4-BFE0-AE771839D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55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666-25AA-4BE6-830E-8621AE3AA851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AD3E-5207-4FA4-BFE0-AE771839D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396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666-25AA-4BE6-830E-8621AE3AA851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AD3E-5207-4FA4-BFE0-AE771839D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51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666-25AA-4BE6-830E-8621AE3AA851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AD3E-5207-4FA4-BFE0-AE771839D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69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666-25AA-4BE6-830E-8621AE3AA851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AD3E-5207-4FA4-BFE0-AE771839D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5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6D27666-25AA-4BE6-830E-8621AE3AA851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CA9AD3E-5207-4FA4-BFE0-AE771839D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950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0yj4j65qqk" TargetMode="Externa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Aa2O_8wBUQ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6o2bUPdxV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the Universe?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6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7010400" cy="4525963"/>
          </a:xfrm>
        </p:spPr>
        <p:txBody>
          <a:bodyPr>
            <a:normAutofit/>
          </a:bodyPr>
          <a:lstStyle/>
          <a:p>
            <a:r>
              <a:rPr lang="en-US" sz="3200" dirty="0"/>
              <a:t>In the 1950s Vera Rubin measured the rotation speeds of stars in other galaxies.</a:t>
            </a:r>
          </a:p>
          <a:p>
            <a:r>
              <a:rPr lang="en-US" sz="3200" dirty="0" err="1"/>
              <a:t>Kepler</a:t>
            </a:r>
            <a:r>
              <a:rPr lang="en-US" sz="3200" dirty="0"/>
              <a:t> &amp; Newton’s laws predicted that rotational speed should decrease with distance.</a:t>
            </a:r>
          </a:p>
          <a:p>
            <a:pPr lvl="1"/>
            <a:r>
              <a:rPr lang="en-US" sz="2800" dirty="0"/>
              <a:t>Greater distance means less gravity.</a:t>
            </a:r>
          </a:p>
          <a:p>
            <a:r>
              <a:rPr lang="en-US" sz="3200" dirty="0">
                <a:solidFill>
                  <a:srgbClr val="FF0000"/>
                </a:solidFill>
              </a:rPr>
              <a:t>Rotation rates did not decrease.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5" y="8965"/>
            <a:ext cx="20859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4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1214"/>
            <a:ext cx="9134603" cy="553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1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1"/>
            <a:ext cx="8229600" cy="1524000"/>
          </a:xfrm>
        </p:spPr>
        <p:txBody>
          <a:bodyPr>
            <a:normAutofit/>
          </a:bodyPr>
          <a:lstStyle/>
          <a:p>
            <a:r>
              <a:rPr lang="en-US" sz="2800" dirty="0"/>
              <a:t>Unseen mass must be pulling on the stars. </a:t>
            </a:r>
          </a:p>
          <a:p>
            <a:pPr lvl="1"/>
            <a:r>
              <a:rPr lang="en-US" sz="2400" dirty="0"/>
              <a:t>Dark Matter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8482"/>
            <a:ext cx="6324600" cy="501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55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"/>
            <a:ext cx="62484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840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Dark 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3434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Ma</a:t>
            </a:r>
            <a:r>
              <a:rPr lang="en-US" sz="2800" dirty="0"/>
              <a:t>ssive </a:t>
            </a:r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dirty="0"/>
              <a:t>ompact </a:t>
            </a:r>
            <a:r>
              <a:rPr lang="en-US" sz="2800" dirty="0">
                <a:solidFill>
                  <a:srgbClr val="FF0000"/>
                </a:solidFill>
              </a:rPr>
              <a:t>H</a:t>
            </a:r>
            <a:r>
              <a:rPr lang="en-US" sz="2800" dirty="0"/>
              <a:t>alo </a:t>
            </a:r>
            <a:r>
              <a:rPr lang="en-US" sz="2800" dirty="0">
                <a:solidFill>
                  <a:srgbClr val="FF0000"/>
                </a:solidFill>
              </a:rPr>
              <a:t>O</a:t>
            </a:r>
            <a:r>
              <a:rPr lang="en-US" sz="2800" dirty="0"/>
              <a:t>bjects </a:t>
            </a:r>
          </a:p>
          <a:p>
            <a:pPr lvl="1"/>
            <a:r>
              <a:rPr lang="en-US" sz="2400" dirty="0"/>
              <a:t>MACHOs</a:t>
            </a:r>
          </a:p>
          <a:p>
            <a:r>
              <a:rPr lang="en-US" sz="2800" dirty="0"/>
              <a:t>Brown dwarfs, black holes, rouge planets asteroids</a:t>
            </a:r>
          </a:p>
          <a:p>
            <a:r>
              <a:rPr lang="en-US" sz="2800" dirty="0"/>
              <a:t>May make up a small percentage of Dark Matter but can’t be all of it.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962400"/>
            <a:ext cx="3303222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0yj4j65qqk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410200" y="1600200"/>
            <a:ext cx="3192910" cy="179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4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6388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</a:t>
            </a:r>
            <a:r>
              <a:rPr lang="en-US" sz="2800" dirty="0"/>
              <a:t>eakly </a:t>
            </a:r>
            <a:r>
              <a:rPr lang="en-US" sz="2800" dirty="0">
                <a:solidFill>
                  <a:srgbClr val="FF0000"/>
                </a:solidFill>
              </a:rPr>
              <a:t>I</a:t>
            </a:r>
            <a:r>
              <a:rPr lang="en-US" sz="2800" dirty="0"/>
              <a:t>nteractive </a:t>
            </a:r>
            <a:r>
              <a:rPr lang="en-US" sz="2800" dirty="0">
                <a:solidFill>
                  <a:srgbClr val="FF0000"/>
                </a:solidFill>
              </a:rPr>
              <a:t>M</a:t>
            </a:r>
            <a:r>
              <a:rPr lang="en-US" sz="2800" dirty="0"/>
              <a:t>assive </a:t>
            </a:r>
            <a:r>
              <a:rPr lang="en-US" sz="2800" dirty="0">
                <a:solidFill>
                  <a:srgbClr val="FF0000"/>
                </a:solidFill>
              </a:rPr>
              <a:t>P</a:t>
            </a:r>
            <a:r>
              <a:rPr lang="en-US" sz="2800" dirty="0"/>
              <a:t>articles</a:t>
            </a:r>
          </a:p>
          <a:p>
            <a:pPr lvl="1"/>
            <a:r>
              <a:rPr lang="en-US" sz="2400" dirty="0"/>
              <a:t>WIMPs</a:t>
            </a:r>
          </a:p>
          <a:p>
            <a:r>
              <a:rPr lang="en-US" sz="2800" dirty="0"/>
              <a:t>Particles that don’t feel electromagnetic forces</a:t>
            </a:r>
          </a:p>
          <a:p>
            <a:pPr lvl="1"/>
            <a:r>
              <a:rPr lang="en-US" sz="2400" dirty="0"/>
              <a:t>Subatomic particles</a:t>
            </a:r>
          </a:p>
          <a:p>
            <a:pPr lvl="1"/>
            <a:r>
              <a:rPr lang="en-US" sz="2400" dirty="0"/>
              <a:t>Don’t reflect or produce light</a:t>
            </a:r>
          </a:p>
          <a:p>
            <a:pPr lvl="1"/>
            <a:r>
              <a:rPr lang="en-US" sz="2400" dirty="0"/>
              <a:t>Aren’t affected by magnets or charges</a:t>
            </a:r>
          </a:p>
          <a:p>
            <a:pPr lvl="1"/>
            <a:r>
              <a:rPr lang="en-US" sz="2400" dirty="0"/>
              <a:t>Example: Neutrino</a:t>
            </a:r>
          </a:p>
          <a:p>
            <a:r>
              <a:rPr lang="en-US" sz="2800" dirty="0"/>
              <a:t>Most likely candidate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19325"/>
            <a:ext cx="23241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702" y="4239037"/>
            <a:ext cx="2990850" cy="235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8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1"/>
            <a:ext cx="8229600" cy="1905000"/>
          </a:xfrm>
        </p:spPr>
        <p:txBody>
          <a:bodyPr>
            <a:normAutofit/>
          </a:bodyPr>
          <a:lstStyle/>
          <a:p>
            <a:r>
              <a:rPr lang="en-CA" sz="3200" dirty="0"/>
              <a:t>Recent calculations show that there is about 5 times as much Dark Matter as Normal matter in the universe.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343400"/>
            <a:ext cx="82296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Is there anything else?</a:t>
            </a:r>
          </a:p>
        </p:txBody>
      </p:sp>
    </p:spTree>
    <p:extLst>
      <p:ext uri="{BB962C8B-B14F-4D97-AF65-F5344CB8AC3E}">
        <p14:creationId xmlns:p14="http://schemas.microsoft.com/office/powerpoint/2010/main" val="265913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1"/>
            <a:ext cx="8229600" cy="2819400"/>
          </a:xfrm>
        </p:spPr>
        <p:txBody>
          <a:bodyPr>
            <a:normAutofit/>
          </a:bodyPr>
          <a:lstStyle/>
          <a:p>
            <a:r>
              <a:rPr lang="en-CA" sz="2800" dirty="0"/>
              <a:t>The universe is expanding.</a:t>
            </a:r>
          </a:p>
          <a:p>
            <a:r>
              <a:rPr lang="en-CA" sz="2800" dirty="0"/>
              <a:t>The expansion is accelerating.</a:t>
            </a:r>
          </a:p>
          <a:p>
            <a:r>
              <a:rPr lang="en-CA" sz="2800" dirty="0"/>
              <a:t>It takes energy to accelerate something.</a:t>
            </a:r>
          </a:p>
          <a:p>
            <a:r>
              <a:rPr lang="en-CA" sz="2800" dirty="0"/>
              <a:t>Dark Energy is the energy required to accelerate the expansion of the universe.</a:t>
            </a:r>
          </a:p>
        </p:txBody>
      </p:sp>
    </p:spTree>
    <p:extLst>
      <p:ext uri="{BB962C8B-B14F-4D97-AF65-F5344CB8AC3E}">
        <p14:creationId xmlns:p14="http://schemas.microsoft.com/office/powerpoint/2010/main" val="239737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555747"/>
            <a:ext cx="6351270" cy="630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57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he univer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" y="304800"/>
            <a:ext cx="8933234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81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1214"/>
            <a:ext cx="9117607" cy="384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3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dark ener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61999"/>
            <a:ext cx="9144001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58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7154"/>
            <a:ext cx="9144000" cy="492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2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Aa2O_8wBUQ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211733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2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381000"/>
            <a:ext cx="7765322" cy="5410201"/>
          </a:xfrm>
        </p:spPr>
        <p:txBody>
          <a:bodyPr>
            <a:normAutofit/>
          </a:bodyPr>
          <a:lstStyle/>
          <a:p>
            <a:r>
              <a:rPr lang="en-CA" sz="2800" dirty="0"/>
              <a:t>Explain the difference between Dark Matter and Dark Energy.</a:t>
            </a:r>
          </a:p>
          <a:p>
            <a:r>
              <a:rPr lang="en-CA" sz="2800" dirty="0"/>
              <a:t>Despite not being able to see Dark Matter, why do Astronomers believe it exists?</a:t>
            </a:r>
          </a:p>
          <a:p>
            <a:r>
              <a:rPr lang="en-CA" sz="2800" dirty="0"/>
              <a:t>Do you believe the universe will continue to accelerate? Why or why not?</a:t>
            </a:r>
          </a:p>
        </p:txBody>
      </p:sp>
    </p:spTree>
    <p:extLst>
      <p:ext uri="{BB962C8B-B14F-4D97-AF65-F5344CB8AC3E}">
        <p14:creationId xmlns:p14="http://schemas.microsoft.com/office/powerpoint/2010/main" val="258265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see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>
            <a:normAutofit/>
          </a:bodyPr>
          <a:lstStyle/>
          <a:p>
            <a:r>
              <a:rPr lang="en-US" sz="2800" dirty="0"/>
              <a:t>Light from shining matter (luminous matter)</a:t>
            </a:r>
          </a:p>
          <a:p>
            <a:pPr lvl="1"/>
            <a:r>
              <a:rPr lang="en-US" sz="2400" dirty="0"/>
              <a:t>Stars, Nebulae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59716"/>
            <a:ext cx="7399867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4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1"/>
            <a:ext cx="8229600" cy="1295400"/>
          </a:xfrm>
        </p:spPr>
        <p:txBody>
          <a:bodyPr>
            <a:normAutofit/>
          </a:bodyPr>
          <a:lstStyle/>
          <a:p>
            <a:r>
              <a:rPr lang="en-US" sz="2800" dirty="0"/>
              <a:t>Non-luminous matter</a:t>
            </a:r>
          </a:p>
          <a:p>
            <a:pPr lvl="1"/>
            <a:r>
              <a:rPr lang="en-US" sz="2400" dirty="0" err="1"/>
              <a:t>Blackholes</a:t>
            </a:r>
            <a:r>
              <a:rPr lang="en-US" sz="2400" dirty="0"/>
              <a:t>, planets, cold gas &amp; dust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8020050" cy="505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081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sz="3200" dirty="0"/>
              <a:t>Made up of Protons, Neutrons &amp; Electrons</a:t>
            </a:r>
          </a:p>
          <a:p>
            <a:r>
              <a:rPr lang="en-US" sz="3200" dirty="0"/>
              <a:t>Effected by Gravity, Electromagnetism &amp; Nuclear Forces</a:t>
            </a:r>
          </a:p>
          <a:p>
            <a:r>
              <a:rPr lang="en-US" sz="3200" dirty="0"/>
              <a:t>Is there anything else?!?!</a:t>
            </a:r>
          </a:p>
        </p:txBody>
      </p:sp>
    </p:spTree>
    <p:extLst>
      <p:ext uri="{BB962C8B-B14F-4D97-AF65-F5344CB8AC3E}">
        <p14:creationId xmlns:p14="http://schemas.microsoft.com/office/powerpoint/2010/main" val="279470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 Guide to the Dark Side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600200"/>
            <a:ext cx="3838754" cy="488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8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912" y="0"/>
            <a:ext cx="5210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02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atrick stewart me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6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6o2bUPdxV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542" y="0"/>
            <a:ext cx="9076267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3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783</TotalTime>
  <Words>269</Words>
  <Application>Microsoft Office PowerPoint</Application>
  <PresentationFormat>On-screen Show (4:3)</PresentationFormat>
  <Paragraphs>39</Paragraphs>
  <Slides>23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Calisto MT</vt:lpstr>
      <vt:lpstr>Trebuchet MS</vt:lpstr>
      <vt:lpstr>Wingdings 2</vt:lpstr>
      <vt:lpstr>Slate</vt:lpstr>
      <vt:lpstr>What is the Universe?</vt:lpstr>
      <vt:lpstr>PowerPoint Presentation</vt:lpstr>
      <vt:lpstr>What we see</vt:lpstr>
      <vt:lpstr>PowerPoint Presentation</vt:lpstr>
      <vt:lpstr>PowerPoint Presentation</vt:lpstr>
      <vt:lpstr>A Guide to the Dark Side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Dark Matter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Alberta Learning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EPSB</dc:creator>
  <cp:lastModifiedBy>EPSB</cp:lastModifiedBy>
  <cp:revision>15</cp:revision>
  <dcterms:created xsi:type="dcterms:W3CDTF">2016-11-04T19:20:51Z</dcterms:created>
  <dcterms:modified xsi:type="dcterms:W3CDTF">2017-11-15T19:32:15Z</dcterms:modified>
</cp:coreProperties>
</file>