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4" r:id="rId5"/>
    <p:sldId id="280" r:id="rId6"/>
    <p:sldId id="281" r:id="rId7"/>
    <p:sldId id="270" r:id="rId8"/>
    <p:sldId id="267" r:id="rId9"/>
    <p:sldId id="269" r:id="rId10"/>
    <p:sldId id="276" r:id="rId11"/>
    <p:sldId id="258" r:id="rId12"/>
    <p:sldId id="260" r:id="rId13"/>
    <p:sldId id="261" r:id="rId14"/>
    <p:sldId id="262" r:id="rId15"/>
    <p:sldId id="277" r:id="rId16"/>
    <p:sldId id="279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36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A0B-334F-4BC1-981E-D90213B62FAD}" type="datetimeFigureOut">
              <a:rPr lang="en-CA" smtClean="0"/>
              <a:pPr/>
              <a:t>2018-02-28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B806B-49E7-4969-A438-D713B0D29EF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A0B-334F-4BC1-981E-D90213B62FAD}" type="datetimeFigureOut">
              <a:rPr lang="en-CA" smtClean="0"/>
              <a:pPr/>
              <a:t>2018-02-28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806B-49E7-4969-A438-D713B0D29EF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A0B-334F-4BC1-981E-D90213B62FAD}" type="datetimeFigureOut">
              <a:rPr lang="en-CA" smtClean="0"/>
              <a:pPr/>
              <a:t>2018-02-28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806B-49E7-4969-A438-D713B0D29EF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A0B-334F-4BC1-981E-D90213B62FAD}" type="datetimeFigureOut">
              <a:rPr lang="en-CA" smtClean="0"/>
              <a:pPr/>
              <a:t>2018-02-28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806B-49E7-4969-A438-D713B0D29EF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A0B-334F-4BC1-981E-D90213B62FAD}" type="datetimeFigureOut">
              <a:rPr lang="en-CA" smtClean="0"/>
              <a:pPr/>
              <a:t>2018-02-28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806B-49E7-4969-A438-D713B0D29EF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A0B-334F-4BC1-981E-D90213B62FAD}" type="datetimeFigureOut">
              <a:rPr lang="en-CA" smtClean="0"/>
              <a:pPr/>
              <a:t>2018-02-28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806B-49E7-4969-A438-D713B0D29EF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A0B-334F-4BC1-981E-D90213B62FAD}" type="datetimeFigureOut">
              <a:rPr lang="en-CA" smtClean="0"/>
              <a:pPr/>
              <a:t>2018-02-28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806B-49E7-4969-A438-D713B0D29EF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A0B-334F-4BC1-981E-D90213B62FAD}" type="datetimeFigureOut">
              <a:rPr lang="en-CA" smtClean="0"/>
              <a:pPr/>
              <a:t>2018-02-28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806B-49E7-4969-A438-D713B0D29EF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A0B-334F-4BC1-981E-D90213B62FAD}" type="datetimeFigureOut">
              <a:rPr lang="en-CA" smtClean="0"/>
              <a:pPr/>
              <a:t>2018-02-28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806B-49E7-4969-A438-D713B0D29EF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A0B-334F-4BC1-981E-D90213B62FAD}" type="datetimeFigureOut">
              <a:rPr lang="en-CA" smtClean="0"/>
              <a:pPr/>
              <a:t>2018-02-28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806B-49E7-4969-A438-D713B0D29EF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A0B-334F-4BC1-981E-D90213B62FAD}" type="datetimeFigureOut">
              <a:rPr lang="en-CA" smtClean="0"/>
              <a:pPr/>
              <a:t>2018-02-28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806B-49E7-4969-A438-D713B0D29EF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7FD7A0B-334F-4BC1-981E-D90213B62FAD}" type="datetimeFigureOut">
              <a:rPr lang="en-CA" smtClean="0"/>
              <a:pPr/>
              <a:t>2018-02-28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6CB806B-49E7-4969-A438-D713B0D29EF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159769"/>
          </a:xfrm>
        </p:spPr>
        <p:txBody>
          <a:bodyPr/>
          <a:lstStyle/>
          <a:p>
            <a:r>
              <a:rPr lang="en-CA" dirty="0"/>
              <a:t>Vectors in 2D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8840"/>
            <a:ext cx="6411645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Page 107 #1 – 6</a:t>
            </a:r>
          </a:p>
          <a:p>
            <a:r>
              <a:rPr lang="en-US" sz="4400"/>
              <a:t>Page 112 #1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18673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1754"/>
            <a:ext cx="8229600" cy="835496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宋体" pitchFamily="2" charset="-122"/>
              </a:rPr>
              <a:t>Adding Vectors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8915400" cy="5257800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altLang="zh-CN" sz="3200" dirty="0">
                <a:latin typeface="Times" pitchFamily="18" charset="0"/>
                <a:ea typeface="宋体" pitchFamily="2" charset="-122"/>
              </a:rPr>
              <a:t>Add vectors by resolving into x and y components</a:t>
            </a:r>
          </a:p>
          <a:p>
            <a:pPr marL="990600" lvl="1" indent="-533400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altLang="zh-CN" sz="3200" dirty="0">
                <a:solidFill>
                  <a:schemeClr val="tx2"/>
                </a:solidFill>
                <a:latin typeface="Times" pitchFamily="18" charset="0"/>
                <a:ea typeface="宋体" pitchFamily="2" charset="-122"/>
              </a:rPr>
              <a:t>1.</a:t>
            </a:r>
            <a:r>
              <a:rPr lang="en-US" altLang="zh-CN" sz="3200" dirty="0">
                <a:latin typeface="Times" pitchFamily="18" charset="0"/>
                <a:ea typeface="宋体" pitchFamily="2" charset="-122"/>
              </a:rPr>
              <a:t>  Draw a reasonable diagram of the two vectors (head to tail)</a:t>
            </a:r>
          </a:p>
          <a:p>
            <a:pPr marL="990600" lvl="1" indent="-533400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altLang="zh-CN" sz="3200" dirty="0">
                <a:solidFill>
                  <a:schemeClr val="tx2"/>
                </a:solidFill>
                <a:latin typeface="Times" pitchFamily="18" charset="0"/>
                <a:ea typeface="宋体" pitchFamily="2" charset="-122"/>
              </a:rPr>
              <a:t>2.</a:t>
            </a:r>
            <a:r>
              <a:rPr lang="en-US" altLang="zh-CN" sz="3200" dirty="0">
                <a:latin typeface="Times" pitchFamily="18" charset="0"/>
                <a:ea typeface="宋体" pitchFamily="2" charset="-122"/>
              </a:rPr>
              <a:t>  Use sine, cosine, tangent to resolve each vectors into x and y components</a:t>
            </a:r>
          </a:p>
          <a:p>
            <a:pPr marL="990600" lvl="1" indent="-533400" eaLnBrk="1" hangingPunct="1">
              <a:lnSpc>
                <a:spcPct val="90000"/>
              </a:lnSpc>
              <a:buFont typeface="Times" pitchFamily="18" charset="0"/>
              <a:buAutoNum type="arabicPeriod" startAt="3"/>
            </a:pPr>
            <a:r>
              <a:rPr lang="en-US" altLang="zh-CN" sz="3200" dirty="0">
                <a:latin typeface="Times" pitchFamily="18" charset="0"/>
                <a:ea typeface="宋体" pitchFamily="2" charset="-122"/>
              </a:rPr>
              <a:t>Total all ‘x’ components.</a:t>
            </a:r>
          </a:p>
          <a:p>
            <a:pPr marL="990600" lvl="1" indent="-533400" eaLnBrk="1" hangingPunct="1">
              <a:lnSpc>
                <a:spcPct val="90000"/>
              </a:lnSpc>
              <a:buFont typeface="Times" pitchFamily="18" charset="0"/>
              <a:buAutoNum type="arabicPeriod" startAt="3"/>
            </a:pPr>
            <a:r>
              <a:rPr lang="en-US" altLang="zh-CN" sz="3200" dirty="0">
                <a:latin typeface="Times" pitchFamily="18" charset="0"/>
                <a:ea typeface="宋体" pitchFamily="2" charset="-122"/>
              </a:rPr>
              <a:t>Total all ‘y’ components</a:t>
            </a:r>
          </a:p>
          <a:p>
            <a:pPr marL="990600" lvl="1" indent="-533400" eaLnBrk="1" hangingPunct="1">
              <a:lnSpc>
                <a:spcPct val="90000"/>
              </a:lnSpc>
              <a:buFont typeface="Times" pitchFamily="18" charset="0"/>
              <a:buAutoNum type="arabicPeriod" startAt="3"/>
            </a:pPr>
            <a:r>
              <a:rPr lang="en-US" altLang="zh-CN" sz="3200" dirty="0">
                <a:latin typeface="Times" pitchFamily="18" charset="0"/>
                <a:ea typeface="宋体" pitchFamily="2" charset="-122"/>
              </a:rPr>
              <a:t>Use Pythagorean Theorem to find the resultant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85800" y="38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/>
            <a:r>
              <a:rPr lang="en-US" altLang="zh-CN" sz="4400" dirty="0">
                <a:solidFill>
                  <a:schemeClr val="tx2"/>
                </a:solidFill>
                <a:ea typeface="宋体" pitchFamily="2" charset="-122"/>
              </a:rPr>
              <a:t>Example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676400" y="2804319"/>
            <a:ext cx="4267200" cy="2895600"/>
            <a:chOff x="1676400" y="2804319"/>
            <a:chExt cx="4267200" cy="2895600"/>
          </a:xfrm>
        </p:grpSpPr>
        <p:sp>
          <p:nvSpPr>
            <p:cNvPr id="132098" name="Line 2"/>
            <p:cNvSpPr>
              <a:spLocks noChangeShapeType="1"/>
            </p:cNvSpPr>
            <p:nvPr/>
          </p:nvSpPr>
          <p:spPr bwMode="auto">
            <a:xfrm flipV="1">
              <a:off x="3200400" y="3413919"/>
              <a:ext cx="0" cy="2286000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2099" name="Line 3"/>
            <p:cNvSpPr>
              <a:spLocks noChangeShapeType="1"/>
            </p:cNvSpPr>
            <p:nvPr/>
          </p:nvSpPr>
          <p:spPr bwMode="auto">
            <a:xfrm flipV="1">
              <a:off x="3200400" y="3490119"/>
              <a:ext cx="2743200" cy="0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2101" name="Text Box 5"/>
            <p:cNvSpPr txBox="1">
              <a:spLocks noChangeArrowheads="1"/>
            </p:cNvSpPr>
            <p:nvPr/>
          </p:nvSpPr>
          <p:spPr bwMode="auto">
            <a:xfrm>
              <a:off x="4191000" y="2804319"/>
              <a:ext cx="17526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200">
                  <a:latin typeface="Times" pitchFamily="18" charset="0"/>
                  <a:ea typeface="宋体" pitchFamily="2" charset="-122"/>
                </a:rPr>
                <a:t>12 km</a:t>
              </a:r>
              <a:endParaRPr lang="en-US" altLang="zh-CN" sz="2400">
                <a:latin typeface="Times" pitchFamily="18" charset="0"/>
                <a:ea typeface="宋体" pitchFamily="2" charset="-122"/>
              </a:endParaRPr>
            </a:p>
          </p:txBody>
        </p:sp>
        <p:sp>
          <p:nvSpPr>
            <p:cNvPr id="132102" name="Text Box 6"/>
            <p:cNvSpPr txBox="1">
              <a:spLocks noChangeArrowheads="1"/>
            </p:cNvSpPr>
            <p:nvPr/>
          </p:nvSpPr>
          <p:spPr bwMode="auto">
            <a:xfrm>
              <a:off x="1676400" y="4099719"/>
              <a:ext cx="16002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200">
                  <a:latin typeface="Times" pitchFamily="18" charset="0"/>
                  <a:ea typeface="宋体" pitchFamily="2" charset="-122"/>
                </a:rPr>
                <a:t>10 km</a:t>
              </a:r>
              <a:endParaRPr lang="en-US" altLang="zh-CN" sz="2400">
                <a:latin typeface="Times" pitchFamily="18" charset="0"/>
                <a:ea typeface="宋体" pitchFamily="2" charset="-122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319"/>
          </a:xfrm>
        </p:spPr>
        <p:txBody>
          <a:bodyPr>
            <a:noAutofit/>
          </a:bodyPr>
          <a:lstStyle/>
          <a:p>
            <a:r>
              <a:rPr lang="en-US" sz="3600" dirty="0"/>
              <a:t>Add the two vectors.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Example</a:t>
            </a:r>
          </a:p>
        </p:txBody>
      </p:sp>
      <p:sp>
        <p:nvSpPr>
          <p:cNvPr id="6041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0652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dirty="0">
                <a:ea typeface="宋体" pitchFamily="2" charset="-122"/>
              </a:rPr>
              <a:t>Add the vectors below to determine the resultant: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09800" y="2438400"/>
            <a:ext cx="5867400" cy="4419600"/>
            <a:chOff x="2209800" y="2438400"/>
            <a:chExt cx="5867400" cy="4419600"/>
          </a:xfrm>
        </p:grpSpPr>
        <p:sp>
          <p:nvSpPr>
            <p:cNvPr id="121862" name="Line 6"/>
            <p:cNvSpPr>
              <a:spLocks noChangeShapeType="1"/>
            </p:cNvSpPr>
            <p:nvPr/>
          </p:nvSpPr>
          <p:spPr bwMode="auto">
            <a:xfrm flipV="1">
              <a:off x="3886200" y="2438400"/>
              <a:ext cx="0" cy="441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1863" name="Line 7"/>
            <p:cNvSpPr>
              <a:spLocks noChangeShapeType="1"/>
            </p:cNvSpPr>
            <p:nvPr/>
          </p:nvSpPr>
          <p:spPr bwMode="auto">
            <a:xfrm>
              <a:off x="2209800" y="5029200"/>
              <a:ext cx="5867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1864" name="Line 8"/>
            <p:cNvSpPr>
              <a:spLocks noChangeShapeType="1"/>
            </p:cNvSpPr>
            <p:nvPr/>
          </p:nvSpPr>
          <p:spPr bwMode="auto">
            <a:xfrm flipV="1">
              <a:off x="3886200" y="3962400"/>
              <a:ext cx="2209800" cy="106680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1865" name="Line 9"/>
            <p:cNvSpPr>
              <a:spLocks noChangeShapeType="1"/>
            </p:cNvSpPr>
            <p:nvPr/>
          </p:nvSpPr>
          <p:spPr bwMode="auto">
            <a:xfrm flipV="1">
              <a:off x="6096000" y="2743200"/>
              <a:ext cx="0" cy="121920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1866" name="Text Box 10"/>
            <p:cNvSpPr txBox="1">
              <a:spLocks noChangeArrowheads="1"/>
            </p:cNvSpPr>
            <p:nvPr/>
          </p:nvSpPr>
          <p:spPr bwMode="auto">
            <a:xfrm>
              <a:off x="4953000" y="4572000"/>
              <a:ext cx="685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26FF88"/>
                  </a:solidFill>
                  <a:latin typeface="Times" pitchFamily="18" charset="0"/>
                  <a:ea typeface="宋体" pitchFamily="2" charset="-122"/>
                </a:rPr>
                <a:t>30</a:t>
              </a:r>
              <a:r>
                <a:rPr lang="en-US" altLang="zh-CN" sz="2400" b="1" baseline="30000">
                  <a:solidFill>
                    <a:srgbClr val="26FF88"/>
                  </a:solidFill>
                  <a:latin typeface="Times" pitchFamily="18" charset="0"/>
                  <a:ea typeface="宋体" pitchFamily="2" charset="-122"/>
                </a:rPr>
                <a:t>o</a:t>
              </a:r>
              <a:endParaRPr lang="en-US" altLang="zh-CN" sz="2400" b="1">
                <a:solidFill>
                  <a:srgbClr val="26FF88"/>
                </a:solidFill>
                <a:latin typeface="Times" pitchFamily="18" charset="0"/>
                <a:ea typeface="宋体" pitchFamily="2" charset="-122"/>
              </a:endParaRPr>
            </a:p>
          </p:txBody>
        </p:sp>
        <p:sp>
          <p:nvSpPr>
            <p:cNvPr id="121867" name="Text Box 11"/>
            <p:cNvSpPr txBox="1">
              <a:spLocks noChangeArrowheads="1"/>
            </p:cNvSpPr>
            <p:nvPr/>
          </p:nvSpPr>
          <p:spPr bwMode="auto">
            <a:xfrm>
              <a:off x="4876800" y="3733800"/>
              <a:ext cx="1676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>
                  <a:latin typeface="Times" pitchFamily="18" charset="0"/>
                  <a:ea typeface="宋体" pitchFamily="2" charset="-122"/>
                </a:rPr>
                <a:t>2.5 m/s</a:t>
              </a:r>
            </a:p>
          </p:txBody>
        </p:sp>
        <p:sp>
          <p:nvSpPr>
            <p:cNvPr id="121868" name="Text Box 12"/>
            <p:cNvSpPr txBox="1">
              <a:spLocks noChangeArrowheads="1"/>
            </p:cNvSpPr>
            <p:nvPr/>
          </p:nvSpPr>
          <p:spPr bwMode="auto">
            <a:xfrm>
              <a:off x="6324600" y="3124200"/>
              <a:ext cx="1676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>
                  <a:latin typeface="Times" pitchFamily="18" charset="0"/>
                  <a:ea typeface="宋体" pitchFamily="2" charset="-122"/>
                </a:rPr>
                <a:t>1.5 m/s</a:t>
              </a:r>
            </a:p>
          </p:txBody>
        </p:sp>
        <p:sp>
          <p:nvSpPr>
            <p:cNvPr id="121869" name="Line 13"/>
            <p:cNvSpPr>
              <a:spLocks noChangeShapeType="1"/>
            </p:cNvSpPr>
            <p:nvPr/>
          </p:nvSpPr>
          <p:spPr bwMode="auto">
            <a:xfrm flipV="1">
              <a:off x="3886200" y="2743200"/>
              <a:ext cx="2209800" cy="2209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1870" name="Text Box 14"/>
            <p:cNvSpPr txBox="1">
              <a:spLocks noChangeArrowheads="1"/>
            </p:cNvSpPr>
            <p:nvPr/>
          </p:nvSpPr>
          <p:spPr bwMode="auto">
            <a:xfrm>
              <a:off x="4800600" y="3276600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dirty="0">
                  <a:latin typeface="Times" pitchFamily="18" charset="0"/>
                  <a:ea typeface="宋体" pitchFamily="2" charset="-122"/>
                </a:rPr>
                <a:t>R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Example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295400" y="1905000"/>
            <a:ext cx="6400800" cy="4953000"/>
            <a:chOff x="816" y="1200"/>
            <a:chExt cx="4032" cy="3120"/>
          </a:xfrm>
        </p:grpSpPr>
        <p:sp>
          <p:nvSpPr>
            <p:cNvPr id="61453" name="Line 3"/>
            <p:cNvSpPr>
              <a:spLocks noChangeShapeType="1"/>
            </p:cNvSpPr>
            <p:nvPr/>
          </p:nvSpPr>
          <p:spPr bwMode="auto">
            <a:xfrm>
              <a:off x="816" y="3552"/>
              <a:ext cx="40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454" name="Line 4"/>
            <p:cNvSpPr>
              <a:spLocks noChangeShapeType="1"/>
            </p:cNvSpPr>
            <p:nvPr/>
          </p:nvSpPr>
          <p:spPr bwMode="auto">
            <a:xfrm>
              <a:off x="2784" y="1200"/>
              <a:ext cx="0" cy="31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31077" name="Line 5"/>
          <p:cNvSpPr>
            <a:spLocks noChangeShapeType="1"/>
          </p:cNvSpPr>
          <p:nvPr/>
        </p:nvSpPr>
        <p:spPr bwMode="auto">
          <a:xfrm flipH="1" flipV="1">
            <a:off x="3276600" y="4495800"/>
            <a:ext cx="1143000" cy="11430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 flipV="1">
            <a:off x="3276600" y="3124200"/>
            <a:ext cx="2971800" cy="1371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3505200" y="5181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26FF88"/>
                </a:solidFill>
                <a:latin typeface="Times" pitchFamily="18" charset="0"/>
                <a:ea typeface="宋体" pitchFamily="2" charset="-122"/>
              </a:rPr>
              <a:t>45</a:t>
            </a:r>
            <a:r>
              <a:rPr lang="en-US" altLang="zh-CN" sz="2400" b="1" baseline="30000">
                <a:solidFill>
                  <a:srgbClr val="26FF88"/>
                </a:solidFill>
                <a:latin typeface="Times" pitchFamily="18" charset="0"/>
                <a:ea typeface="宋体" pitchFamily="2" charset="-122"/>
              </a:rPr>
              <a:t>0</a:t>
            </a:r>
            <a:endParaRPr lang="en-US" altLang="zh-CN" sz="2400" b="1">
              <a:latin typeface="Times" pitchFamily="18" charset="0"/>
              <a:ea typeface="宋体" pitchFamily="2" charset="-122"/>
            </a:endParaRPr>
          </a:p>
        </p:txBody>
      </p:sp>
      <p:sp>
        <p:nvSpPr>
          <p:cNvPr id="131080" name="Line 8"/>
          <p:cNvSpPr>
            <a:spLocks noChangeShapeType="1"/>
          </p:cNvSpPr>
          <p:nvPr/>
        </p:nvSpPr>
        <p:spPr bwMode="auto">
          <a:xfrm>
            <a:off x="2362200" y="449580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1081" name="Text Box 9"/>
          <p:cNvSpPr txBox="1">
            <a:spLocks noChangeArrowheads="1"/>
          </p:cNvSpPr>
          <p:nvPr/>
        </p:nvSpPr>
        <p:spPr bwMode="auto">
          <a:xfrm>
            <a:off x="3886200" y="41148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000" b="1">
                <a:solidFill>
                  <a:srgbClr val="26FF88"/>
                </a:solidFill>
                <a:latin typeface="Times" pitchFamily="18" charset="0"/>
                <a:ea typeface="宋体" pitchFamily="2" charset="-122"/>
              </a:rPr>
              <a:t>25</a:t>
            </a:r>
            <a:r>
              <a:rPr lang="en-US" altLang="zh-CN" sz="2000" b="1" baseline="30000">
                <a:solidFill>
                  <a:srgbClr val="26FF88"/>
                </a:solidFill>
                <a:latin typeface="Times" pitchFamily="18" charset="0"/>
                <a:ea typeface="宋体" pitchFamily="2" charset="-122"/>
              </a:rPr>
              <a:t>0</a:t>
            </a:r>
            <a:endParaRPr lang="en-US" altLang="zh-CN" sz="2000" b="1">
              <a:latin typeface="Times" pitchFamily="18" charset="0"/>
              <a:ea typeface="宋体" pitchFamily="2" charset="-122"/>
            </a:endParaRPr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3886200" y="4648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dirty="0">
                <a:latin typeface="Times" pitchFamily="18" charset="0"/>
                <a:ea typeface="宋体" pitchFamily="2" charset="-122"/>
              </a:rPr>
              <a:t>1.4 m/s</a:t>
            </a:r>
          </a:p>
        </p:txBody>
      </p:sp>
      <p:sp>
        <p:nvSpPr>
          <p:cNvPr id="131083" name="Text Box 11"/>
          <p:cNvSpPr txBox="1">
            <a:spLocks noChangeArrowheads="1"/>
          </p:cNvSpPr>
          <p:nvPr/>
        </p:nvSpPr>
        <p:spPr bwMode="auto">
          <a:xfrm>
            <a:off x="33528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dirty="0">
                <a:latin typeface="Times" pitchFamily="18" charset="0"/>
                <a:ea typeface="宋体" pitchFamily="2" charset="-122"/>
              </a:rPr>
              <a:t>2.6 m/s</a:t>
            </a:r>
          </a:p>
        </p:txBody>
      </p:sp>
      <p:sp>
        <p:nvSpPr>
          <p:cNvPr id="131084" name="Line 12"/>
          <p:cNvSpPr>
            <a:spLocks noChangeShapeType="1"/>
          </p:cNvSpPr>
          <p:nvPr/>
        </p:nvSpPr>
        <p:spPr bwMode="auto">
          <a:xfrm flipV="1">
            <a:off x="4419600" y="3124200"/>
            <a:ext cx="1828800" cy="2514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1085" name="Text Box 13"/>
          <p:cNvSpPr txBox="1">
            <a:spLocks noChangeArrowheads="1"/>
          </p:cNvSpPr>
          <p:nvPr/>
        </p:nvSpPr>
        <p:spPr bwMode="auto">
          <a:xfrm>
            <a:off x="5181600" y="4572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dirty="0">
                <a:solidFill>
                  <a:srgbClr val="FA312C"/>
                </a:solidFill>
                <a:latin typeface="Times" pitchFamily="18" charset="0"/>
                <a:ea typeface="宋体" pitchFamily="2" charset="-122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3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13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7" grpId="0" animBg="1"/>
      <p:bldP spid="131078" grpId="0" animBg="1"/>
      <p:bldP spid="131079" grpId="0"/>
      <p:bldP spid="131080" grpId="0" animBg="1"/>
      <p:bldP spid="131081" grpId="0"/>
      <p:bldP spid="131082" grpId="0"/>
      <p:bldP spid="131083" grpId="0"/>
      <p:bldP spid="131084" grpId="0" animBg="1"/>
      <p:bldP spid="1310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Page 136 #2 - 8</a:t>
            </a:r>
          </a:p>
        </p:txBody>
      </p:sp>
    </p:spTree>
    <p:extLst>
      <p:ext uri="{BB962C8B-B14F-4D97-AF65-F5344CB8AC3E}">
        <p14:creationId xmlns:p14="http://schemas.microsoft.com/office/powerpoint/2010/main" val="2320861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782"/>
            <a:ext cx="8229600" cy="907504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en-US" sz="2600" dirty="0"/>
              <a:t>A wind is blow to the East at 70 km/h.  Determine the resultant velocity of an airplane travelling with a speed of 350 km/h:</a:t>
            </a:r>
          </a:p>
          <a:p>
            <a:r>
              <a:rPr lang="en-US" sz="2600" dirty="0"/>
              <a:t>North</a:t>
            </a:r>
          </a:p>
          <a:p>
            <a:r>
              <a:rPr lang="en-US" sz="2600" dirty="0"/>
              <a:t>South</a:t>
            </a:r>
          </a:p>
          <a:p>
            <a:r>
              <a:rPr lang="en-US" sz="2600" dirty="0"/>
              <a:t>East</a:t>
            </a:r>
          </a:p>
          <a:p>
            <a:r>
              <a:rPr lang="en-US" sz="2600" dirty="0"/>
              <a:t>West</a:t>
            </a:r>
          </a:p>
          <a:p>
            <a:r>
              <a:rPr lang="en-US" sz="2600" dirty="0"/>
              <a:t>If the plane flies South for 2.0 h what will its displacement be?</a:t>
            </a:r>
          </a:p>
          <a:p>
            <a:r>
              <a:rPr lang="en-US" sz="2600" dirty="0"/>
              <a:t>What direction will the plane have to head to travel directly south?</a:t>
            </a:r>
          </a:p>
        </p:txBody>
      </p:sp>
    </p:spTree>
    <p:extLst>
      <p:ext uri="{BB962C8B-B14F-4D97-AF65-F5344CB8AC3E}">
        <p14:creationId xmlns:p14="http://schemas.microsoft.com/office/powerpoint/2010/main" val="221466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Page 120 #1-7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76672"/>
            <a:ext cx="7772400" cy="5924128"/>
          </a:xfrm>
        </p:spPr>
        <p:txBody>
          <a:bodyPr/>
          <a:lstStyle/>
          <a:p>
            <a:pPr eaLnBrk="1" hangingPunct="1"/>
            <a:r>
              <a:rPr lang="en-US" altLang="zh-CN" sz="3600" dirty="0">
                <a:latin typeface="Times New Roman" pitchFamily="18" charset="0"/>
                <a:ea typeface="宋体" pitchFamily="2" charset="-122"/>
              </a:rPr>
              <a:t>Vectors are represented by arrows</a:t>
            </a:r>
          </a:p>
          <a:p>
            <a:pPr eaLnBrk="1" hangingPunct="1"/>
            <a:r>
              <a:rPr lang="en-US" altLang="zh-CN" sz="3600" b="1" u="sng" dirty="0">
                <a:latin typeface="Times New Roman" pitchFamily="18" charset="0"/>
                <a:ea typeface="宋体" pitchFamily="2" charset="-122"/>
              </a:rPr>
              <a:t>Components of vectors </a:t>
            </a:r>
            <a:r>
              <a:rPr lang="en-US" altLang="zh-CN" sz="3600" dirty="0">
                <a:latin typeface="Times New Roman" pitchFamily="18" charset="0"/>
                <a:ea typeface="宋体" pitchFamily="2" charset="-122"/>
              </a:rPr>
              <a:t>refer to x and y parts of a vector</a:t>
            </a:r>
          </a:p>
          <a:p>
            <a:pPr eaLnBrk="1" hangingPunct="1"/>
            <a:r>
              <a:rPr lang="en-US" altLang="zh-CN" sz="3600" dirty="0">
                <a:latin typeface="Times New Roman" pitchFamily="18" charset="0"/>
                <a:ea typeface="宋体" pitchFamily="2" charset="-122"/>
              </a:rPr>
              <a:t>Individual components are combine (using Pythagorean theorem) to determine the resultant vectors</a:t>
            </a:r>
          </a:p>
          <a:p>
            <a:pPr eaLnBrk="1" hangingPunct="1"/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To add 2 different vectors, draw the vectors tip to tail</a:t>
            </a:r>
          </a:p>
          <a:p>
            <a:pPr eaLnBrk="1" hangingPunct="1"/>
            <a:endParaRPr lang="zh-CN" altLang="en-US" dirty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69148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Direction</a:t>
            </a:r>
            <a:endParaRPr lang="en-US" altLang="zh-CN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>
                <a:latin typeface="Times New Roman" pitchFamily="18" charset="0"/>
                <a:ea typeface="宋体" pitchFamily="2" charset="-122"/>
              </a:rPr>
              <a:t>All vectors must include direction</a:t>
            </a:r>
          </a:p>
          <a:p>
            <a:pPr eaLnBrk="1" hangingPunct="1"/>
            <a:r>
              <a:rPr lang="en-US" altLang="zh-CN" sz="3600" dirty="0">
                <a:latin typeface="Times New Roman" pitchFamily="18" charset="0"/>
                <a:ea typeface="宋体" pitchFamily="2" charset="-122"/>
              </a:rPr>
              <a:t>An angle isn’t enough; 20</a:t>
            </a:r>
            <a:r>
              <a:rPr lang="en-US" altLang="zh-CN" sz="3600" baseline="30000" dirty="0">
                <a:latin typeface="Times New Roman" pitchFamily="18" charset="0"/>
                <a:ea typeface="宋体" pitchFamily="2" charset="-122"/>
              </a:rPr>
              <a:t>0</a:t>
            </a:r>
            <a:r>
              <a:rPr lang="en-US" altLang="zh-CN" sz="3600" dirty="0">
                <a:latin typeface="Times New Roman" pitchFamily="18" charset="0"/>
                <a:ea typeface="宋体" pitchFamily="2" charset="-122"/>
              </a:rPr>
              <a:t> relative to what?</a:t>
            </a:r>
          </a:p>
          <a:p>
            <a:pPr eaLnBrk="1" hangingPunct="1"/>
            <a:r>
              <a:rPr lang="en-US" altLang="zh-CN" sz="3600" dirty="0">
                <a:latin typeface="Times New Roman" pitchFamily="18" charset="0"/>
                <a:ea typeface="宋体" pitchFamily="2" charset="-122"/>
              </a:rPr>
              <a:t>We can reference the angles to either a </a:t>
            </a:r>
            <a:r>
              <a:rPr lang="en-US" altLang="zh-CN" sz="3600" dirty="0" smtClean="0">
                <a:latin typeface="Times New Roman" pitchFamily="18" charset="0"/>
                <a:ea typeface="宋体" pitchFamily="2" charset="-122"/>
              </a:rPr>
              <a:t>Cartesian system (RCS) or </a:t>
            </a:r>
            <a:r>
              <a:rPr lang="en-US" altLang="zh-CN" sz="3600" dirty="0">
                <a:latin typeface="Times New Roman" pitchFamily="18" charset="0"/>
                <a:ea typeface="宋体" pitchFamily="2" charset="-122"/>
              </a:rPr>
              <a:t>principle axis (North, East, South, West).</a:t>
            </a:r>
          </a:p>
          <a:p>
            <a:pPr eaLnBrk="1" hangingPunct="1">
              <a:buFontTx/>
              <a:buNone/>
            </a:pPr>
            <a:endParaRPr lang="en-US" altLang="zh-CN" dirty="0">
              <a:latin typeface="Times New Roman" pitchFamily="18" charset="0"/>
              <a:ea typeface="宋体" pitchFamily="2" charset="-122"/>
            </a:endParaRPr>
          </a:p>
          <a:p>
            <a:pPr eaLnBrk="1" hangingPunct="1"/>
            <a:endParaRPr lang="zh-CN" altLang="en-US" dirty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6" idx="2"/>
          </p:cNvCxnSpPr>
          <p:nvPr/>
        </p:nvCxnSpPr>
        <p:spPr>
          <a:xfrm>
            <a:off x="4355976" y="902623"/>
            <a:ext cx="0" cy="4686617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 flipV="1">
            <a:off x="1835696" y="3032956"/>
            <a:ext cx="4968552" cy="36004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03948" y="194737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" name="Rectangle 6"/>
          <p:cNvSpPr/>
          <p:nvPr/>
        </p:nvSpPr>
        <p:spPr>
          <a:xfrm>
            <a:off x="7056276" y="2697015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03948" y="5805264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9592" y="2679013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40890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/>
          <p:nvPr/>
        </p:nvCxnSpPr>
        <p:spPr>
          <a:xfrm>
            <a:off x="4572000" y="764704"/>
            <a:ext cx="0" cy="511256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691680" y="3212976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2843808" y="2636912"/>
            <a:ext cx="1728192" cy="57606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rot="16200000">
            <a:off x="4105633" y="2672916"/>
            <a:ext cx="864096" cy="792088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199322" y="2351743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8.0 m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64375" y="241302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60</a:t>
            </a:r>
            <a:r>
              <a:rPr lang="en-US" baseline="30000" dirty="0" smtClean="0">
                <a:latin typeface="Times" panose="02020603050405020304" pitchFamily="18" charset="0"/>
                <a:cs typeface="Times" panose="02020603050405020304" pitchFamily="18" charset="0"/>
              </a:rPr>
              <a:t>o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2" name="Arc 21"/>
          <p:cNvSpPr/>
          <p:nvPr/>
        </p:nvSpPr>
        <p:spPr>
          <a:xfrm rot="13571259">
            <a:off x="3632947" y="2905576"/>
            <a:ext cx="456024" cy="385854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071445" y="2843645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30</a:t>
            </a:r>
            <a:r>
              <a:rPr lang="en-US" baseline="30000" dirty="0" smtClean="0">
                <a:latin typeface="Times" panose="02020603050405020304" pitchFamily="18" charset="0"/>
                <a:cs typeface="Times" panose="02020603050405020304" pitchFamily="18" charset="0"/>
              </a:rPr>
              <a:t>o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83487" y="39537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326776" y="297434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418753" y="597504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070287" y="298298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796136" y="580038"/>
            <a:ext cx="206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8.0 m [60</a:t>
            </a:r>
            <a:r>
              <a:rPr lang="en-US" baseline="30000" dirty="0" smtClean="0"/>
              <a:t>o</a:t>
            </a:r>
            <a:r>
              <a:rPr lang="en-US" dirty="0" smtClean="0"/>
              <a:t> W of N]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796136" y="1071939"/>
            <a:ext cx="206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8.0 m [30</a:t>
            </a:r>
            <a:r>
              <a:rPr lang="en-US" baseline="30000" dirty="0" smtClean="0"/>
              <a:t>o</a:t>
            </a:r>
            <a:r>
              <a:rPr lang="en-US" dirty="0" smtClean="0"/>
              <a:t> N of W]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308304" y="1454086"/>
            <a:ext cx="18472" cy="83560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7150981" y="1131145"/>
            <a:ext cx="306693" cy="2797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988602" y="2316240"/>
            <a:ext cx="631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from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2928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2" grpId="0" animBg="1"/>
      <p:bldP spid="23" grpId="0"/>
      <p:bldP spid="28" grpId="0"/>
      <p:bldP spid="29" grpId="0"/>
      <p:bldP spid="32" grpId="0" animBg="1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>
            <a:off x="4572000" y="764704"/>
            <a:ext cx="0" cy="511256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H="1">
            <a:off x="1691680" y="3212976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 flipV="1">
            <a:off x="2843808" y="2636912"/>
            <a:ext cx="1728192" cy="57606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99322" y="2351743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8.0 m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83487" y="39537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26776" y="297434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8753" y="597504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70287" y="298298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997730" y="2636910"/>
            <a:ext cx="1096798" cy="1152129"/>
            <a:chOff x="3997730" y="2636910"/>
            <a:chExt cx="1096798" cy="1152129"/>
          </a:xfrm>
        </p:grpSpPr>
        <p:sp>
          <p:nvSpPr>
            <p:cNvPr id="11" name="Arc 10"/>
            <p:cNvSpPr/>
            <p:nvPr/>
          </p:nvSpPr>
          <p:spPr>
            <a:xfrm>
              <a:off x="3997730" y="2636910"/>
              <a:ext cx="1096798" cy="1152129"/>
            </a:xfrm>
            <a:prstGeom prst="arc">
              <a:avLst>
                <a:gd name="adj1" fmla="val 16149055"/>
                <a:gd name="adj2" fmla="val 0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11"/>
            <p:cNvSpPr/>
            <p:nvPr/>
          </p:nvSpPr>
          <p:spPr>
            <a:xfrm rot="16200000">
              <a:off x="4221195" y="2555667"/>
              <a:ext cx="792090" cy="954576"/>
            </a:xfrm>
            <a:prstGeom prst="arc">
              <a:avLst>
                <a:gd name="adj1" fmla="val 16149055"/>
                <a:gd name="adj2" fmla="val 0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Arc 13"/>
          <p:cNvSpPr/>
          <p:nvPr/>
        </p:nvSpPr>
        <p:spPr>
          <a:xfrm rot="13571259">
            <a:off x="3632947" y="2905576"/>
            <a:ext cx="456024" cy="385854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71445" y="2843645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30</a:t>
            </a:r>
            <a:r>
              <a:rPr lang="en-US" baseline="30000" dirty="0" smtClean="0">
                <a:latin typeface="Times" panose="02020603050405020304" pitchFamily="18" charset="0"/>
                <a:cs typeface="Times" panose="02020603050405020304" pitchFamily="18" charset="0"/>
              </a:rPr>
              <a:t>o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66668" y="238008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150</a:t>
            </a:r>
            <a:r>
              <a:rPr lang="en-US" baseline="30000" dirty="0" smtClean="0"/>
              <a:t>o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96136" y="580038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8.0 m [150</a:t>
            </a:r>
            <a:r>
              <a:rPr lang="en-US" baseline="30000" dirty="0" smtClean="0"/>
              <a:t>o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8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Vector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rmAutofit/>
          </a:bodyPr>
          <a:lstStyle/>
          <a:p>
            <a:r>
              <a:rPr lang="en-CA" sz="2800" dirty="0"/>
              <a:t>Sine and Cosine are used to determine the x- and y- components of individual vectors.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755576" y="3573016"/>
            <a:ext cx="3168352" cy="16561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251520" y="2852936"/>
            <a:ext cx="4032448" cy="2600672"/>
            <a:chOff x="251520" y="2852936"/>
            <a:chExt cx="4032448" cy="2600672"/>
          </a:xfrm>
        </p:grpSpPr>
        <p:grpSp>
          <p:nvGrpSpPr>
            <p:cNvPr id="16" name="Group 15"/>
            <p:cNvGrpSpPr/>
            <p:nvPr/>
          </p:nvGrpSpPr>
          <p:grpSpPr>
            <a:xfrm>
              <a:off x="251520" y="2852936"/>
              <a:ext cx="4032448" cy="2600672"/>
              <a:chOff x="251520" y="2852936"/>
              <a:chExt cx="4032448" cy="2600672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251520" y="5229200"/>
                <a:ext cx="4032448" cy="0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6200000" flipV="1">
                <a:off x="-540568" y="4149080"/>
                <a:ext cx="2600672" cy="8384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1691680" y="4653136"/>
              <a:ext cx="864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200" dirty="0"/>
                <a:t>30</a:t>
              </a:r>
              <a:r>
                <a:rPr lang="en-CA" sz="3200" baseline="30000" dirty="0"/>
                <a:t>0</a:t>
              </a:r>
              <a:endParaRPr lang="en-CA" sz="32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259632" y="371703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solidFill>
                  <a:srgbClr val="FF0000"/>
                </a:solidFill>
              </a:rPr>
              <a:t>20 m/s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755576" y="5229200"/>
            <a:ext cx="3168352" cy="0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530120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rgbClr val="00B050"/>
                </a:solidFill>
              </a:rPr>
              <a:t>x - component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 flipH="1" flipV="1">
            <a:off x="3023828" y="4401108"/>
            <a:ext cx="1656184" cy="0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23928" y="4077072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rgbClr val="00B050"/>
                </a:solidFill>
              </a:rPr>
              <a:t>y - component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20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Example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3200" dirty="0">
                <a:latin typeface="Times New Roman" pitchFamily="18" charset="0"/>
                <a:ea typeface="宋体" pitchFamily="2" charset="-122"/>
              </a:rPr>
              <a:t>A girl runs at a 30.0</a:t>
            </a:r>
            <a:r>
              <a:rPr lang="en-US" altLang="zh-CN" sz="3200" baseline="30000" dirty="0">
                <a:latin typeface="Times New Roman" pitchFamily="18" charset="0"/>
                <a:ea typeface="宋体" pitchFamily="2" charset="-122"/>
              </a:rPr>
              <a:t>0</a:t>
            </a:r>
            <a:r>
              <a:rPr lang="en-US" altLang="zh-CN" sz="3200" dirty="0">
                <a:latin typeface="Times New Roman" pitchFamily="18" charset="0"/>
                <a:ea typeface="宋体" pitchFamily="2" charset="-122"/>
              </a:rPr>
              <a:t> N of W with a velocity of 2.5 m/s.  What are the x and y components of her velocity?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Example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3200" dirty="0">
                <a:latin typeface="Times New Roman" pitchFamily="18" charset="0"/>
                <a:ea typeface="宋体" pitchFamily="2" charset="-122"/>
              </a:rPr>
              <a:t>A car travels with a velocity of 55 km/h at 25</a:t>
            </a:r>
            <a:r>
              <a:rPr lang="en-US" altLang="zh-CN" sz="3200" baseline="30000" dirty="0">
                <a:latin typeface="Times New Roman" pitchFamily="18" charset="0"/>
                <a:ea typeface="宋体" pitchFamily="2" charset="-122"/>
              </a:rPr>
              <a:t>0</a:t>
            </a:r>
            <a:r>
              <a:rPr lang="en-US" altLang="zh-CN" sz="3200" dirty="0">
                <a:latin typeface="Times New Roman" pitchFamily="18" charset="0"/>
                <a:ea typeface="宋体" pitchFamily="2" charset="-122"/>
              </a:rPr>
              <a:t> W </a:t>
            </a:r>
            <a:r>
              <a:rPr lang="en-US" altLang="zh-CN" sz="3200">
                <a:latin typeface="Times New Roman" pitchFamily="18" charset="0"/>
                <a:ea typeface="宋体" pitchFamily="2" charset="-122"/>
              </a:rPr>
              <a:t>of N.  </a:t>
            </a:r>
            <a:r>
              <a:rPr lang="en-US" altLang="zh-CN" sz="3200" dirty="0">
                <a:latin typeface="Times New Roman" pitchFamily="18" charset="0"/>
                <a:ea typeface="宋体" pitchFamily="2" charset="-122"/>
              </a:rPr>
              <a:t>What are the north and east components of this velocity?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544</TotalTime>
  <Words>389</Words>
  <Application>Microsoft Office PowerPoint</Application>
  <PresentationFormat>On-screen Show (4:3)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宋体</vt:lpstr>
      <vt:lpstr>Arial</vt:lpstr>
      <vt:lpstr>Century Gothic</vt:lpstr>
      <vt:lpstr>Courier New</vt:lpstr>
      <vt:lpstr>Palatino Linotype</vt:lpstr>
      <vt:lpstr>Times</vt:lpstr>
      <vt:lpstr>Times New Roman</vt:lpstr>
      <vt:lpstr>Executive</vt:lpstr>
      <vt:lpstr>Vectors in 2D</vt:lpstr>
      <vt:lpstr>PowerPoint Presentation</vt:lpstr>
      <vt:lpstr>Direction</vt:lpstr>
      <vt:lpstr>PowerPoint Presentation</vt:lpstr>
      <vt:lpstr>PowerPoint Presentation</vt:lpstr>
      <vt:lpstr>PowerPoint Presentation</vt:lpstr>
      <vt:lpstr>Vector Components</vt:lpstr>
      <vt:lpstr>Example</vt:lpstr>
      <vt:lpstr>Example</vt:lpstr>
      <vt:lpstr>Homework</vt:lpstr>
      <vt:lpstr>Adding Vectors</vt:lpstr>
      <vt:lpstr>PowerPoint Presentation</vt:lpstr>
      <vt:lpstr>Example</vt:lpstr>
      <vt:lpstr>Example</vt:lpstr>
      <vt:lpstr>Homework</vt:lpstr>
      <vt:lpstr>Example</vt:lpstr>
      <vt:lpstr>Homework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2D</dc:title>
  <dc:creator>Ian</dc:creator>
  <cp:lastModifiedBy>EPSB</cp:lastModifiedBy>
  <cp:revision>23</cp:revision>
  <dcterms:created xsi:type="dcterms:W3CDTF">2010-06-24T14:47:53Z</dcterms:created>
  <dcterms:modified xsi:type="dcterms:W3CDTF">2018-02-28T17:14:20Z</dcterms:modified>
</cp:coreProperties>
</file>