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60" r:id="rId5"/>
    <p:sldId id="268" r:id="rId6"/>
    <p:sldId id="269" r:id="rId7"/>
    <p:sldId id="270" r:id="rId8"/>
    <p:sldId id="261" r:id="rId9"/>
    <p:sldId id="262" r:id="rId10"/>
    <p:sldId id="263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7" y="7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35401-C5D8-42C8-8F6D-3A949B23A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6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F99F486-26CE-498B-A19C-909FE50688B0}" type="datetimeFigureOut">
              <a:rPr lang="en-CA" smtClean="0"/>
              <a:t>2017-04-11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41735DD-B603-4D67-89C2-96E825B5BF86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youtube.com/watch?v=duoHtJpo4G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edumedia.fr/recherche.php5?q=field-lines" TargetMode="Externa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Gravitational Fields</a:t>
            </a:r>
          </a:p>
        </p:txBody>
      </p:sp>
    </p:spTree>
    <p:extLst>
      <p:ext uri="{BB962C8B-B14F-4D97-AF65-F5344CB8AC3E}">
        <p14:creationId xmlns:p14="http://schemas.microsoft.com/office/powerpoint/2010/main" val="189238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The closest black hole to Earth is Cygnus X-1.  It has a mass of 3.0 x 10</a:t>
            </a:r>
            <a:r>
              <a:rPr lang="en-US" sz="2800" baseline="30000" dirty="0"/>
              <a:t>31</a:t>
            </a:r>
            <a:r>
              <a:rPr lang="en-US" sz="2800" dirty="0"/>
              <a:t> kg (15 times larger than the sun!) and a radius of 44 km.  Determine the acceleration due to gravity on the surface of this black hole.  </a:t>
            </a:r>
          </a:p>
          <a:p>
            <a:pPr eaLnBrk="1" hangingPunct="1">
              <a:defRPr/>
            </a:pPr>
            <a:r>
              <a:rPr lang="en-US" sz="2800" dirty="0"/>
              <a:t>What would your weight be ‘on’ Cygnus X-1?</a:t>
            </a:r>
          </a:p>
        </p:txBody>
      </p:sp>
    </p:spTree>
    <p:extLst>
      <p:ext uri="{BB962C8B-B14F-4D97-AF65-F5344CB8AC3E}">
        <p14:creationId xmlns:p14="http://schemas.microsoft.com/office/powerpoint/2010/main" val="201211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2520280"/>
          </a:xfrm>
        </p:spPr>
        <p:txBody>
          <a:bodyPr>
            <a:normAutofit/>
          </a:bodyPr>
          <a:lstStyle/>
          <a:p>
            <a:r>
              <a:rPr lang="en-US" sz="2800" dirty="0"/>
              <a:t>There is a supermassive black hole at the Center of the Milky Way with a mass larger than 4.1 MILLION stars the size of the sun (</a:t>
            </a:r>
            <a:r>
              <a:rPr lang="en-US" sz="2800" dirty="0" err="1"/>
              <a:t>m</a:t>
            </a:r>
            <a:r>
              <a:rPr lang="en-US" sz="2800" baseline="-25000" dirty="0" err="1"/>
              <a:t>sun</a:t>
            </a:r>
            <a:r>
              <a:rPr lang="en-US" sz="2800" dirty="0"/>
              <a:t> = 1.98 x 10</a:t>
            </a:r>
            <a:r>
              <a:rPr lang="en-US" sz="2800" baseline="30000" dirty="0"/>
              <a:t>30</a:t>
            </a:r>
            <a:r>
              <a:rPr lang="en-US" sz="2800" dirty="0"/>
              <a:t> kg).  How far from this black hole would you have to be to experience a gravitational field equal to 9.81 N/kg?</a:t>
            </a:r>
          </a:p>
        </p:txBody>
      </p:sp>
      <p:pic>
        <p:nvPicPr>
          <p:cNvPr id="717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56992"/>
            <a:ext cx="4556944" cy="270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89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9830" y="1628800"/>
            <a:ext cx="5330552" cy="2548880"/>
          </a:xfrm>
        </p:spPr>
        <p:txBody>
          <a:bodyPr>
            <a:normAutofit/>
          </a:bodyPr>
          <a:lstStyle/>
          <a:p>
            <a:r>
              <a:rPr lang="en-US" sz="2800" dirty="0"/>
              <a:t>The diagram below shows the Earth and the moon.  Determine the Gravitational Field strength at point P given the following: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60960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378537"/>
              </p:ext>
            </p:extLst>
          </p:nvPr>
        </p:nvGraphicFramePr>
        <p:xfrm>
          <a:off x="5652120" y="332656"/>
          <a:ext cx="3384376" cy="3816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3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Mass of Earth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5.98 x 10</a:t>
                      </a:r>
                      <a:r>
                        <a:rPr lang="en-US" sz="2800" b="0" baseline="30000" dirty="0">
                          <a:effectLst/>
                        </a:rPr>
                        <a:t>24</a:t>
                      </a:r>
                      <a:r>
                        <a:rPr lang="en-US" sz="2800" b="0" dirty="0">
                          <a:effectLst/>
                        </a:rPr>
                        <a:t> kg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1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Radius of Earth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6.38 x 10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m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1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Mass of Moon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7.35 x 10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kg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1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Radius of Moon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1.73 x 10</a:t>
                      </a:r>
                      <a:r>
                        <a:rPr lang="en-US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 m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61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Page 255 #1 – 5 &amp; 9 - 13</a:t>
            </a:r>
          </a:p>
        </p:txBody>
      </p:sp>
    </p:spTree>
    <p:extLst>
      <p:ext uri="{BB962C8B-B14F-4D97-AF65-F5344CB8AC3E}">
        <p14:creationId xmlns:p14="http://schemas.microsoft.com/office/powerpoint/2010/main" val="308011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9992" y="2996952"/>
            <a:ext cx="4536504" cy="38164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Long distance influences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The concept of a field was invented to explain ‘actions over distances’.</a:t>
            </a:r>
          </a:p>
          <a:p>
            <a:pPr lvl="1" eaLnBrk="1" hangingPunct="1">
              <a:defRPr/>
            </a:pPr>
            <a:r>
              <a:rPr lang="en-US" sz="2400" dirty="0"/>
              <a:t>How does the sun effect the earth without touching it? </a:t>
            </a:r>
          </a:p>
          <a:p>
            <a:pPr lvl="1" eaLnBrk="1" hangingPunct="1">
              <a:defRPr/>
            </a:pPr>
            <a:r>
              <a:rPr lang="en-US" sz="2400" dirty="0"/>
              <a:t>It has a gravitational field</a:t>
            </a:r>
          </a:p>
          <a:p>
            <a:pPr lvl="1" eaLnBrk="1" hangingPunct="1">
              <a:defRPr/>
            </a:pPr>
            <a:r>
              <a:rPr lang="en-US" sz="2400" dirty="0"/>
              <a:t>The fields are invisible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7531" y="3090651"/>
            <a:ext cx="3781425" cy="3629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206" y="3140968"/>
            <a:ext cx="37147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7523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188640"/>
            <a:ext cx="8540750" cy="67890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Gravitational Field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528" y="908720"/>
            <a:ext cx="6502623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</a:rPr>
              <a:t>Show the direction masses will accelerate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</a:rPr>
              <a:t>Force per unit mass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</a:rPr>
              <a:t>N/kg  or ???</a:t>
            </a:r>
          </a:p>
        </p:txBody>
      </p:sp>
      <p:graphicFrame>
        <p:nvGraphicFramePr>
          <p:cNvPr id="109572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52973506"/>
              </p:ext>
            </p:extLst>
          </p:nvPr>
        </p:nvGraphicFramePr>
        <p:xfrm>
          <a:off x="1259632" y="3284984"/>
          <a:ext cx="16891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507960" imgH="431640" progId="Equation.DSMT4">
                  <p:embed/>
                </p:oleObj>
              </mc:Choice>
              <mc:Fallback>
                <p:oleObj name="Equation" r:id="rId3" imgW="507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284984"/>
                        <a:ext cx="1689100" cy="1435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4" name="AutoShape 6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5410200" y="5562600"/>
            <a:ext cx="2438400" cy="8382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rgbClr val="CC0000"/>
                </a:solidFill>
                <a:latin typeface="Times" pitchFamily="18" charset="0"/>
              </a:rPr>
              <a:t>Gravity Field</a:t>
            </a:r>
          </a:p>
        </p:txBody>
      </p:sp>
    </p:spTree>
    <p:extLst>
      <p:ext uri="{BB962C8B-B14F-4D97-AF65-F5344CB8AC3E}">
        <p14:creationId xmlns:p14="http://schemas.microsoft.com/office/powerpoint/2010/main" val="329035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  <p:bldP spid="10957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2778" y="476672"/>
            <a:ext cx="3581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</a:rPr>
              <a:t>The formula 		</a:t>
            </a:r>
          </a:p>
        </p:txBody>
      </p:sp>
      <p:graphicFrame>
        <p:nvGraphicFramePr>
          <p:cNvPr id="11059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06409599"/>
              </p:ext>
            </p:extLst>
          </p:nvPr>
        </p:nvGraphicFramePr>
        <p:xfrm>
          <a:off x="2471394" y="332656"/>
          <a:ext cx="12192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482400" imgH="419040" progId="Equation.3">
                  <p:embed/>
                </p:oleObj>
              </mc:Choice>
              <mc:Fallback>
                <p:oleObj name="Equation" r:id="rId3" imgW="482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394" y="332656"/>
                        <a:ext cx="1219200" cy="10588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1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19676809"/>
              </p:ext>
            </p:extLst>
          </p:nvPr>
        </p:nvGraphicFramePr>
        <p:xfrm>
          <a:off x="1203446" y="2449512"/>
          <a:ext cx="2743200" cy="238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5" imgW="482400" imgH="419040" progId="Equation.3">
                  <p:embed/>
                </p:oleObj>
              </mc:Choice>
              <mc:Fallback>
                <p:oleObj name="Equation" r:id="rId5" imgW="482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446" y="2449512"/>
                        <a:ext cx="2743200" cy="23828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7" name="Line 5"/>
          <p:cNvSpPr>
            <a:spLocks noChangeShapeType="1"/>
          </p:cNvSpPr>
          <p:nvPr/>
        </p:nvSpPr>
        <p:spPr bwMode="auto">
          <a:xfrm flipV="1">
            <a:off x="3886200" y="2636912"/>
            <a:ext cx="1828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V="1">
            <a:off x="3886200" y="4266746"/>
            <a:ext cx="1676400" cy="76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5715000" y="4007189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2800">
                <a:latin typeface="Times" pitchFamily="18" charset="0"/>
              </a:rPr>
              <a:t>Mass of </a:t>
            </a:r>
            <a:r>
              <a:rPr lang="en-US" sz="2800" u="sng">
                <a:latin typeface="Times" pitchFamily="18" charset="0"/>
              </a:rPr>
              <a:t>test</a:t>
            </a:r>
            <a:r>
              <a:rPr lang="en-US" sz="2800">
                <a:latin typeface="Times" pitchFamily="18" charset="0"/>
              </a:rPr>
              <a:t> object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5845494" y="2274117"/>
            <a:ext cx="320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latin typeface="Times" pitchFamily="18" charset="0"/>
              </a:rPr>
              <a:t>Force of gravity of a TEST object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3730994" y="684565"/>
            <a:ext cx="503200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US" sz="2800" dirty="0">
                <a:latin typeface="Arial" charset="0"/>
              </a:rPr>
              <a:t>depends on a mass placed </a:t>
            </a:r>
            <a:r>
              <a:rPr lang="en-US" sz="2800" i="1" dirty="0">
                <a:latin typeface="Arial" charset="0"/>
              </a:rPr>
              <a:t>inside </a:t>
            </a:r>
            <a:r>
              <a:rPr lang="en-US" sz="2800" dirty="0">
                <a:latin typeface="Arial" charset="0"/>
              </a:rPr>
              <a:t>an external field.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0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72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72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72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72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720"/>
                            </p:stCondLst>
                            <p:childTnLst>
                              <p:par>
                                <p:cTn id="52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600" decel="100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  <p:bldP spid="110597" grpId="0" animBg="1"/>
      <p:bldP spid="110598" grpId="0" animBg="1"/>
      <p:bldP spid="110599" grpId="0"/>
      <p:bldP spid="110600" grpId="0"/>
      <p:bldP spid="1106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8086799" cy="4498975"/>
          </a:xfrm>
        </p:spPr>
        <p:txBody>
          <a:bodyPr>
            <a:normAutofit/>
          </a:bodyPr>
          <a:lstStyle/>
          <a:p>
            <a:r>
              <a:rPr lang="en-US" sz="2800" dirty="0"/>
              <a:t>Mr. </a:t>
            </a:r>
            <a:r>
              <a:rPr lang="en-US" sz="2800" dirty="0" err="1"/>
              <a:t>Doktor</a:t>
            </a:r>
            <a:r>
              <a:rPr lang="en-US" sz="2800" dirty="0"/>
              <a:t> has a mass of 60 kg and experiences a Force of Gravity of 589 N on the Earth’s surface.  Determine the gravitational field strength at this point.</a:t>
            </a:r>
          </a:p>
        </p:txBody>
      </p:sp>
    </p:spTree>
    <p:extLst>
      <p:ext uri="{BB962C8B-B14F-4D97-AF65-F5344CB8AC3E}">
        <p14:creationId xmlns:p14="http://schemas.microsoft.com/office/powerpoint/2010/main" val="104497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International Space Station orbits 400 km above the surface.  On the space station Mr. </a:t>
            </a:r>
            <a:r>
              <a:rPr lang="en-US" sz="2800" dirty="0" err="1"/>
              <a:t>Doktor</a:t>
            </a:r>
            <a:r>
              <a:rPr lang="en-US" sz="2800" dirty="0"/>
              <a:t> experiences a gravitational force of 521 N.  Determine the gravitational field strength at this point.</a:t>
            </a:r>
          </a:p>
        </p:txBody>
      </p:sp>
    </p:spTree>
    <p:extLst>
      <p:ext uri="{BB962C8B-B14F-4D97-AF65-F5344CB8AC3E}">
        <p14:creationId xmlns:p14="http://schemas.microsoft.com/office/powerpoint/2010/main" val="404053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924800" cy="1296144"/>
          </a:xfrm>
        </p:spPr>
        <p:txBody>
          <a:bodyPr>
            <a:noAutofit/>
          </a:bodyPr>
          <a:lstStyle/>
          <a:p>
            <a:r>
              <a:rPr lang="en-US" sz="2400" dirty="0"/>
              <a:t>Using Newton’s Law of UG the Gravitational Field can be expressed in terms of the object that CREATES the field rather then an object IN the field.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32620476"/>
              </p:ext>
            </p:extLst>
          </p:nvPr>
        </p:nvGraphicFramePr>
        <p:xfrm>
          <a:off x="683568" y="2132856"/>
          <a:ext cx="12192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3" imgW="482391" imgH="418918" progId="Equation.3">
                  <p:embed/>
                </p:oleObj>
              </mc:Choice>
              <mc:Fallback>
                <p:oleObj name="Equation" r:id="rId3" imgW="482391" imgH="418918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132856"/>
                        <a:ext cx="1219200" cy="10588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8600556"/>
              </p:ext>
            </p:extLst>
          </p:nvPr>
        </p:nvGraphicFramePr>
        <p:xfrm>
          <a:off x="323528" y="4365104"/>
          <a:ext cx="202088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5" imgW="799920" imgH="393480" progId="Equation.DSMT4">
                  <p:embed/>
                </p:oleObj>
              </mc:Choice>
              <mc:Fallback>
                <p:oleObj name="Equation" r:id="rId5" imgW="799920" imgH="39348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365104"/>
                        <a:ext cx="2020888" cy="9953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123728" y="2564904"/>
            <a:ext cx="2880320" cy="2304256"/>
            <a:chOff x="2123728" y="2564904"/>
            <a:chExt cx="2880320" cy="230425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123728" y="2564904"/>
              <a:ext cx="1008112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442862" y="4869160"/>
              <a:ext cx="83299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31840" y="2564904"/>
              <a:ext cx="832994" cy="100811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275856" y="3573016"/>
              <a:ext cx="688978" cy="129614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964834" y="3573016"/>
              <a:ext cx="103921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2" name="Object 2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66632592"/>
              </p:ext>
            </p:extLst>
          </p:nvPr>
        </p:nvGraphicFramePr>
        <p:xfrm>
          <a:off x="5076056" y="2802284"/>
          <a:ext cx="1924050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7" imgW="761760" imgH="609480" progId="Equation.DSMT4">
                  <p:embed/>
                </p:oleObj>
              </mc:Choice>
              <mc:Fallback>
                <p:oleObj name="Equation" r:id="rId7" imgW="761760" imgH="60948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802284"/>
                        <a:ext cx="1924050" cy="15414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0411923"/>
              </p:ext>
            </p:extLst>
          </p:nvPr>
        </p:nvGraphicFramePr>
        <p:xfrm>
          <a:off x="7164288" y="5157192"/>
          <a:ext cx="1506538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9" imgW="596880" imgH="393480" progId="Equation.DSMT4">
                  <p:embed/>
                </p:oleObj>
              </mc:Choice>
              <mc:Fallback>
                <p:oleObj name="Equation" r:id="rId9" imgW="596880" imgH="393480" progId="Equation.DSMT4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5157192"/>
                        <a:ext cx="1506538" cy="9953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17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6804248" y="4437112"/>
            <a:ext cx="432048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0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143000"/>
            <a:ext cx="4194175" cy="60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</a:rPr>
              <a:t>The formula		</a:t>
            </a:r>
            <a:endParaRPr lang="en-US" sz="2800" u="sng" dirty="0">
              <a:latin typeface="Arial" charset="0"/>
            </a:endParaRPr>
          </a:p>
        </p:txBody>
      </p:sp>
      <p:graphicFrame>
        <p:nvGraphicFramePr>
          <p:cNvPr id="111619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25581220"/>
              </p:ext>
            </p:extLst>
          </p:nvPr>
        </p:nvGraphicFramePr>
        <p:xfrm>
          <a:off x="3657600" y="685800"/>
          <a:ext cx="220980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3" imgW="609480" imgH="393480" progId="Equation.3">
                  <p:embed/>
                </p:oleObj>
              </mc:Choice>
              <mc:Fallback>
                <p:oleObj name="Equation" r:id="rId3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685800"/>
                        <a:ext cx="2209800" cy="14271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5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89924082"/>
              </p:ext>
            </p:extLst>
          </p:nvPr>
        </p:nvGraphicFramePr>
        <p:xfrm>
          <a:off x="1143000" y="4343400"/>
          <a:ext cx="3260725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3260725" cy="21066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6553200" y="3200400"/>
            <a:ext cx="259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" pitchFamily="18" charset="0"/>
              </a:rPr>
              <a:t>Mass of object producing field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6553200" y="5410200"/>
            <a:ext cx="2438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latin typeface="Times" pitchFamily="18" charset="0"/>
              </a:rPr>
              <a:t>Distance from </a:t>
            </a:r>
            <a:r>
              <a:rPr lang="en-US" sz="2800" dirty="0" err="1">
                <a:latin typeface="Times" pitchFamily="18" charset="0"/>
              </a:rPr>
              <a:t>centre</a:t>
            </a:r>
            <a:r>
              <a:rPr lang="en-US" sz="2800" dirty="0">
                <a:latin typeface="Times" pitchFamily="18" charset="0"/>
              </a:rPr>
              <a:t> of mass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381000" y="2209800"/>
            <a:ext cx="84582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  <a:defRPr/>
            </a:pPr>
            <a:r>
              <a:rPr lang="en-US" sz="2800" dirty="0">
                <a:latin typeface="Arial" charset="0"/>
              </a:rPr>
              <a:t>requires the mass of the object  producing the field (like the earth).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latin typeface="Arial" charset="0"/>
            </a:endParaRP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 flipH="1">
            <a:off x="4267200" y="4648200"/>
            <a:ext cx="220980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flipH="1">
            <a:off x="4191000" y="5867400"/>
            <a:ext cx="2133600" cy="228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512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86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86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860"/>
                            </p:stCondLst>
                            <p:childTnLst>
                              <p:par>
                                <p:cTn id="42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600" decel="100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7860"/>
                            </p:stCondLst>
                            <p:childTnLst>
                              <p:par>
                                <p:cTn id="51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600" decel="100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600" decel="100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build="p"/>
      <p:bldP spid="111622" grpId="0"/>
      <p:bldP spid="111623" grpId="0"/>
      <p:bldP spid="111624" grpId="0"/>
      <p:bldP spid="111620" grpId="0" animBg="1"/>
      <p:bldP spid="1116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0"/>
            <a:ext cx="403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Example</a:t>
            </a: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62000" y="1219200"/>
            <a:ext cx="7543800" cy="285787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</a:rPr>
              <a:t>Calculate the gravitational field strength at the surface of the Earth </a:t>
            </a:r>
            <a:r>
              <a:rPr lang="en-US" sz="2800" i="1" dirty="0">
                <a:latin typeface="Arial" charset="0"/>
              </a:rPr>
              <a:t>(r = 6.38 x 10</a:t>
            </a:r>
            <a:r>
              <a:rPr lang="en-US" sz="2800" i="1" baseline="30000" dirty="0">
                <a:latin typeface="Arial" charset="0"/>
              </a:rPr>
              <a:t>6</a:t>
            </a:r>
            <a:r>
              <a:rPr lang="en-US" sz="2800" i="1" dirty="0">
                <a:latin typeface="Arial" charset="0"/>
              </a:rPr>
              <a:t> m and m =5.98 x 10</a:t>
            </a:r>
            <a:r>
              <a:rPr lang="en-US" sz="2800" i="1" baseline="30000" dirty="0">
                <a:latin typeface="Arial" charset="0"/>
              </a:rPr>
              <a:t>24</a:t>
            </a:r>
            <a:r>
              <a:rPr lang="en-US" sz="2800" i="1" dirty="0">
                <a:latin typeface="Arial" charset="0"/>
              </a:rPr>
              <a:t> kg).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</a:rPr>
              <a:t>Calculate the field strength 1000 km </a:t>
            </a:r>
            <a:r>
              <a:rPr lang="en-US" sz="2800" i="1" dirty="0">
                <a:latin typeface="Arial" charset="0"/>
              </a:rPr>
              <a:t>above the Earth surface</a:t>
            </a:r>
            <a:r>
              <a:rPr lang="en-US" sz="2800" dirty="0">
                <a:latin typeface="Arial" charset="0"/>
              </a:rPr>
              <a:t>.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27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203</TotalTime>
  <Words>422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Times</vt:lpstr>
      <vt:lpstr>Times New Roman</vt:lpstr>
      <vt:lpstr>Horizon</vt:lpstr>
      <vt:lpstr>Equation</vt:lpstr>
      <vt:lpstr>Gravitational Fields</vt:lpstr>
      <vt:lpstr>Long distance influences</vt:lpstr>
      <vt:lpstr>Gravitational Field</vt:lpstr>
      <vt:lpstr>PowerPoint Presentation</vt:lpstr>
      <vt:lpstr>Example</vt:lpstr>
      <vt:lpstr>Example</vt:lpstr>
      <vt:lpstr>PowerPoint Presentation</vt:lpstr>
      <vt:lpstr>PowerPoint Presentation</vt:lpstr>
      <vt:lpstr>Example</vt:lpstr>
      <vt:lpstr>Example</vt:lpstr>
      <vt:lpstr>Example</vt:lpstr>
      <vt:lpstr>Example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Gravitational Fields</dc:title>
  <dc:creator>Einstein</dc:creator>
  <cp:lastModifiedBy>Ian Doktor</cp:lastModifiedBy>
  <cp:revision>16</cp:revision>
  <dcterms:created xsi:type="dcterms:W3CDTF">2011-10-18T21:11:14Z</dcterms:created>
  <dcterms:modified xsi:type="dcterms:W3CDTF">2017-04-11T19:56:38Z</dcterms:modified>
</cp:coreProperties>
</file>